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League Spartan" charset="1" panose="00000800000000000000"/>
      <p:regular r:id="rId34"/>
    </p:embeddedFont>
    <p:embeddedFont>
      <p:font typeface="Sanchez" charset="1" panose="02000000000000000000"/>
      <p:regular r:id="rId35"/>
    </p:embeddedFont>
    <p:embeddedFont>
      <p:font typeface="Sanchez Italics" charset="1" panose="00000000000000000000"/>
      <p:regular r:id="rId36"/>
    </p:embeddedFont>
    <p:embeddedFont>
      <p:font typeface="Open Sans" charset="1" panose="020B0606030504020204"/>
      <p:regular r:id="rId37"/>
    </p:embeddedFont>
    <p:embeddedFont>
      <p:font typeface="Open Sans Bold" charset="1" panose="020B0806030504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https://github.com/BookSwap-PS/.github/blob/main/planejamento.md" TargetMode="External" Type="http://schemas.openxmlformats.org/officeDocument/2006/relationships/hyperlink"/><Relationship Id="rId7" Target="https://github.com/BookSwap-PS/.github/blob/main/relatorio_entregas.md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2.pn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2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2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2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2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Relationship Id="rId7" Target="../media/image2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41.jpeg" Type="http://schemas.openxmlformats.org/officeDocument/2006/relationships/image"/><Relationship Id="rId5" Target="../media/VAGXfMk6UBo.mp4" Type="http://schemas.openxmlformats.org/officeDocument/2006/relationships/video"/><Relationship Id="rId6" Target="../media/VAGXfMk6UBo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2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1627" y="-439175"/>
            <a:ext cx="13161514" cy="11165351"/>
          </a:xfrm>
          <a:custGeom>
            <a:avLst/>
            <a:gdLst/>
            <a:ahLst/>
            <a:cxnLst/>
            <a:rect r="r" b="b" t="t" l="l"/>
            <a:pathLst>
              <a:path h="11165351" w="13161514">
                <a:moveTo>
                  <a:pt x="0" y="0"/>
                </a:moveTo>
                <a:lnTo>
                  <a:pt x="13161513" y="0"/>
                </a:lnTo>
                <a:lnTo>
                  <a:pt x="13161513" y="11165350"/>
                </a:lnTo>
                <a:lnTo>
                  <a:pt x="0" y="1116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9130" y="4765672"/>
            <a:ext cx="9523336" cy="169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79"/>
              </a:lnSpc>
            </a:pPr>
            <a:r>
              <a:rPr lang="en-US" sz="13241" spc="-662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Book Swap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66963" y="9229725"/>
            <a:ext cx="6201098" cy="345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9"/>
              </a:lnSpc>
            </a:pPr>
            <a:r>
              <a:rPr lang="en-US" sz="2084" spc="104">
                <a:solidFill>
                  <a:srgbClr val="3E7EA4"/>
                </a:solidFill>
                <a:latin typeface="Sanchez"/>
                <a:ea typeface="Sanchez"/>
                <a:cs typeface="Sanchez"/>
                <a:sym typeface="Sanchez"/>
              </a:rPr>
              <a:t>ALUNOS: LUIZ CARLOS E CAIO SANTOS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9812492">
            <a:off x="13355690" y="-2330855"/>
            <a:ext cx="13161514" cy="11165351"/>
          </a:xfrm>
          <a:custGeom>
            <a:avLst/>
            <a:gdLst/>
            <a:ahLst/>
            <a:cxnLst/>
            <a:rect r="r" b="b" t="t" l="l"/>
            <a:pathLst>
              <a:path h="11165351" w="13161514">
                <a:moveTo>
                  <a:pt x="0" y="0"/>
                </a:moveTo>
                <a:lnTo>
                  <a:pt x="13161513" y="0"/>
                </a:lnTo>
                <a:lnTo>
                  <a:pt x="13161513" y="11165350"/>
                </a:lnTo>
                <a:lnTo>
                  <a:pt x="0" y="1116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1285" y="3251820"/>
            <a:ext cx="4211927" cy="2702819"/>
          </a:xfrm>
          <a:custGeom>
            <a:avLst/>
            <a:gdLst/>
            <a:ahLst/>
            <a:cxnLst/>
            <a:rect r="r" b="b" t="t" l="l"/>
            <a:pathLst>
              <a:path h="2702819" w="4211927">
                <a:moveTo>
                  <a:pt x="0" y="0"/>
                </a:moveTo>
                <a:lnTo>
                  <a:pt x="4211928" y="0"/>
                </a:lnTo>
                <a:lnTo>
                  <a:pt x="4211928" y="2702819"/>
                </a:lnTo>
                <a:lnTo>
                  <a:pt x="0" y="2702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13" t="-14504" r="-4613" b="-5184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13213" y="3661328"/>
            <a:ext cx="4496933" cy="31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5"/>
              </a:lnSpc>
            </a:pPr>
            <a:r>
              <a:rPr lang="en-US" sz="1973" spc="98">
                <a:solidFill>
                  <a:srgbClr val="3E7EA4"/>
                </a:solidFill>
                <a:latin typeface="Sanchez"/>
                <a:ea typeface="Sanchez"/>
                <a:cs typeface="Sanchez"/>
                <a:sym typeface="Sanchez"/>
              </a:rPr>
              <a:t> PROJETO DE SISTEMAS 2024/2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9" y="-731723"/>
            <a:ext cx="8747186" cy="11383958"/>
            <a:chOff x="0" y="0"/>
            <a:chExt cx="2303786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3786" cy="2998244"/>
            </a:xfrm>
            <a:custGeom>
              <a:avLst/>
              <a:gdLst/>
              <a:ahLst/>
              <a:cxnLst/>
              <a:rect r="r" b="b" t="t" l="l"/>
              <a:pathLst>
                <a:path h="2998244" w="2303786">
                  <a:moveTo>
                    <a:pt x="0" y="0"/>
                  </a:moveTo>
                  <a:lnTo>
                    <a:pt x="2303786" y="0"/>
                  </a:lnTo>
                  <a:lnTo>
                    <a:pt x="2303786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3786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3497218" y="2260595"/>
            <a:ext cx="11017470" cy="5765809"/>
          </a:xfrm>
          <a:custGeom>
            <a:avLst/>
            <a:gdLst/>
            <a:ahLst/>
            <a:cxnLst/>
            <a:rect r="r" b="b" t="t" l="l"/>
            <a:pathLst>
              <a:path h="5765809" w="11017470">
                <a:moveTo>
                  <a:pt x="0" y="0"/>
                </a:moveTo>
                <a:lnTo>
                  <a:pt x="11017470" y="0"/>
                </a:lnTo>
                <a:lnTo>
                  <a:pt x="11017470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1641" y="-1446611"/>
            <a:ext cx="2893222" cy="28932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24172" y="5993017"/>
            <a:ext cx="1646028" cy="16460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739601" y="4200255"/>
            <a:ext cx="4984421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 spc="-30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Arquitetura Cliente-Servidor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777042" y="1833908"/>
            <a:ext cx="1646028" cy="164602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928380" y="1122030"/>
            <a:ext cx="3223597" cy="1423755"/>
          </a:xfrm>
          <a:custGeom>
            <a:avLst/>
            <a:gdLst/>
            <a:ahLst/>
            <a:cxnLst/>
            <a:rect r="r" b="b" t="t" l="l"/>
            <a:pathLst>
              <a:path h="1423755" w="3223597">
                <a:moveTo>
                  <a:pt x="0" y="0"/>
                </a:moveTo>
                <a:lnTo>
                  <a:pt x="3223598" y="0"/>
                </a:lnTo>
                <a:lnTo>
                  <a:pt x="3223598" y="1423755"/>
                </a:lnTo>
                <a:lnTo>
                  <a:pt x="0" y="142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279911" y="7225406"/>
            <a:ext cx="2520536" cy="2520536"/>
          </a:xfrm>
          <a:custGeom>
            <a:avLst/>
            <a:gdLst/>
            <a:ahLst/>
            <a:cxnLst/>
            <a:rect r="r" b="b" t="t" l="l"/>
            <a:pathLst>
              <a:path h="2520536" w="2520536">
                <a:moveTo>
                  <a:pt x="0" y="0"/>
                </a:moveTo>
                <a:lnTo>
                  <a:pt x="2520536" y="0"/>
                </a:lnTo>
                <a:lnTo>
                  <a:pt x="2520536" y="2520536"/>
                </a:lnTo>
                <a:lnTo>
                  <a:pt x="0" y="2520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9" t="0" r="-1179" b="-2359"/>
            </a:stretch>
          </a:blipFill>
        </p:spPr>
      </p:sp>
      <p:sp>
        <p:nvSpPr>
          <p:cNvPr name="AutoShape 21" id="21"/>
          <p:cNvSpPr/>
          <p:nvPr/>
        </p:nvSpPr>
        <p:spPr>
          <a:xfrm flipH="true" flipV="true">
            <a:off x="11928380" y="1833908"/>
            <a:ext cx="351530" cy="6651766"/>
          </a:xfrm>
          <a:prstGeom prst="line">
            <a:avLst/>
          </a:prstGeom>
          <a:ln cap="flat" w="85725">
            <a:solidFill>
              <a:srgbClr val="015A8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 flipH="true">
            <a:off x="14800447" y="1833908"/>
            <a:ext cx="351530" cy="6905437"/>
          </a:xfrm>
          <a:prstGeom prst="line">
            <a:avLst/>
          </a:prstGeom>
          <a:ln cap="flat" w="85725">
            <a:solidFill>
              <a:srgbClr val="015A8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16175400" y="4406265"/>
            <a:ext cx="1620292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Resposta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271563" y="4892040"/>
            <a:ext cx="1916013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Requisição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0239" y="-96629"/>
            <a:ext cx="18995800" cy="3914305"/>
            <a:chOff x="0" y="0"/>
            <a:chExt cx="5003009" cy="1030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3009" cy="1030928"/>
            </a:xfrm>
            <a:custGeom>
              <a:avLst/>
              <a:gdLst/>
              <a:ahLst/>
              <a:cxnLst/>
              <a:rect r="r" b="b" t="t" l="l"/>
              <a:pathLst>
                <a:path h="1030928" w="5003009">
                  <a:moveTo>
                    <a:pt x="0" y="0"/>
                  </a:moveTo>
                  <a:lnTo>
                    <a:pt x="5003009" y="0"/>
                  </a:lnTo>
                  <a:lnTo>
                    <a:pt x="5003009" y="1030928"/>
                  </a:lnTo>
                  <a:lnTo>
                    <a:pt x="0" y="1030928"/>
                  </a:lnTo>
                  <a:close/>
                </a:path>
              </a:pathLst>
            </a:custGeom>
            <a:solidFill>
              <a:srgbClr val="3E7E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03009" cy="1069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94058" y="6032361"/>
            <a:ext cx="11017470" cy="5765809"/>
          </a:xfrm>
          <a:custGeom>
            <a:avLst/>
            <a:gdLst/>
            <a:ahLst/>
            <a:cxnLst/>
            <a:rect r="r" b="b" t="t" l="l"/>
            <a:pathLst>
              <a:path h="5765809" w="11017470">
                <a:moveTo>
                  <a:pt x="0" y="0"/>
                </a:moveTo>
                <a:lnTo>
                  <a:pt x="11017470" y="0"/>
                </a:lnTo>
                <a:lnTo>
                  <a:pt x="11017470" y="5765809"/>
                </a:lnTo>
                <a:lnTo>
                  <a:pt x="0" y="576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2586" y="1279498"/>
            <a:ext cx="841224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Funcionalidades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104928" y="321653"/>
            <a:ext cx="2714884" cy="707047"/>
            <a:chOff x="0" y="0"/>
            <a:chExt cx="3619846" cy="94273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665985" y="4405525"/>
            <a:ext cx="3672780" cy="363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5A83"/>
                </a:solidFill>
                <a:latin typeface="Open Sans"/>
                <a:ea typeface="Open Sans"/>
                <a:cs typeface="Open Sans"/>
                <a:sym typeface="Open Sans"/>
              </a:rPr>
              <a:t>Login e Registro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5A83"/>
                </a:solidFill>
                <a:latin typeface="Open Sans"/>
                <a:ea typeface="Open Sans"/>
                <a:cs typeface="Open Sans"/>
                <a:sym typeface="Open Sans"/>
              </a:rPr>
              <a:t>Criação de Livros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5A83"/>
                </a:solidFill>
                <a:latin typeface="Open Sans"/>
                <a:ea typeface="Open Sans"/>
                <a:cs typeface="Open Sans"/>
                <a:sym typeface="Open Sans"/>
              </a:rPr>
              <a:t>Busca por Livros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5A83"/>
                </a:solidFill>
                <a:latin typeface="Open Sans"/>
                <a:ea typeface="Open Sans"/>
                <a:cs typeface="Open Sans"/>
                <a:sym typeface="Open Sans"/>
              </a:rPr>
              <a:t>Trocas de Livros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02728" y="4405525"/>
            <a:ext cx="4875758" cy="363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5A83"/>
                </a:solidFill>
                <a:latin typeface="Open Sans"/>
                <a:ea typeface="Open Sans"/>
                <a:cs typeface="Open Sans"/>
                <a:sym typeface="Open Sans"/>
              </a:rPr>
              <a:t>Chat entre Usuários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5A83"/>
                </a:solidFill>
                <a:latin typeface="Open Sans"/>
                <a:ea typeface="Open Sans"/>
                <a:cs typeface="Open Sans"/>
                <a:sym typeface="Open Sans"/>
              </a:rPr>
              <a:t>Personalização de Perfil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5A83"/>
                </a:solidFill>
                <a:latin typeface="Open Sans"/>
                <a:ea typeface="Open Sans"/>
                <a:cs typeface="Open Sans"/>
                <a:sym typeface="Open Sans"/>
              </a:rPr>
              <a:t>Criação de Resenhas</a:t>
            </a:r>
          </a:p>
          <a:p>
            <a:pPr algn="l">
              <a:lnSpc>
                <a:spcPts val="419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15A83"/>
                </a:solidFill>
                <a:latin typeface="Open Sans"/>
                <a:ea typeface="Open Sans"/>
                <a:cs typeface="Open Sans"/>
                <a:sym typeface="Open Sans"/>
              </a:rPr>
              <a:t>Comentários em Livros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9093" y="-928857"/>
            <a:ext cx="7556162" cy="11745330"/>
          </a:xfrm>
          <a:custGeom>
            <a:avLst/>
            <a:gdLst/>
            <a:ahLst/>
            <a:cxnLst/>
            <a:rect r="r" b="b" t="t" l="l"/>
            <a:pathLst>
              <a:path h="11745330" w="7556162">
                <a:moveTo>
                  <a:pt x="0" y="0"/>
                </a:moveTo>
                <a:lnTo>
                  <a:pt x="7556162" y="0"/>
                </a:lnTo>
                <a:lnTo>
                  <a:pt x="7556162" y="11745330"/>
                </a:lnTo>
                <a:lnTo>
                  <a:pt x="0" y="11745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41467" y="2389504"/>
            <a:ext cx="5276824" cy="527682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3"/>
              <a:stretch>
                <a:fillRect l="-19749" t="-76446" r="-22392" b="-1307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92676" y="2516194"/>
            <a:ext cx="5242038" cy="524203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41020" y="537210"/>
              <a:ext cx="5255260" cy="5255260"/>
            </a:xfrm>
            <a:custGeom>
              <a:avLst/>
              <a:gdLst/>
              <a:ahLst/>
              <a:cxnLst/>
              <a:rect r="r" b="b" t="t" l="l"/>
              <a:pathLst>
                <a:path h="5255260" w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4674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466875" y="882529"/>
            <a:ext cx="10454846" cy="106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7"/>
              </a:lnSpc>
            </a:pPr>
            <a:r>
              <a:rPr lang="en-US" sz="7366" spc="-368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Equipe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83870" y="7378009"/>
            <a:ext cx="3392017" cy="51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Luiz Carlos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89299" y="7479674"/>
            <a:ext cx="3248793" cy="49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Caio Santos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301" y="4074974"/>
            <a:ext cx="6959455" cy="6649180"/>
          </a:xfrm>
          <a:custGeom>
            <a:avLst/>
            <a:gdLst/>
            <a:ahLst/>
            <a:cxnLst/>
            <a:rect r="r" b="b" t="t" l="l"/>
            <a:pathLst>
              <a:path h="6649180" w="6959455">
                <a:moveTo>
                  <a:pt x="0" y="0"/>
                </a:moveTo>
                <a:lnTo>
                  <a:pt x="6959456" y="0"/>
                </a:lnTo>
                <a:lnTo>
                  <a:pt x="6959456" y="6649180"/>
                </a:lnTo>
                <a:lnTo>
                  <a:pt x="0" y="664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55594" y="-643602"/>
            <a:ext cx="2379349" cy="23793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07900" y="546073"/>
            <a:ext cx="2379349" cy="23793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94102" y="546073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041413" y="1633382"/>
            <a:ext cx="6205174" cy="106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7"/>
              </a:lnSpc>
            </a:pPr>
            <a:r>
              <a:rPr lang="en-US" sz="7366" spc="-368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Planejamento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94099" y="2507898"/>
            <a:ext cx="1269980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projeto foi dividido em 4 principais sprints onde elas possuíam alguns objetivos como: 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2794099" y="5011699"/>
            <a:ext cx="5901366" cy="2034540"/>
            <a:chOff x="0" y="0"/>
            <a:chExt cx="7868488" cy="2712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1811" cy="533880"/>
            </a:xfrm>
            <a:custGeom>
              <a:avLst/>
              <a:gdLst/>
              <a:ahLst/>
              <a:cxnLst/>
              <a:rect r="r" b="b" t="t" l="l"/>
              <a:pathLst>
                <a:path h="533880" w="631811">
                  <a:moveTo>
                    <a:pt x="0" y="0"/>
                  </a:moveTo>
                  <a:lnTo>
                    <a:pt x="631811" y="0"/>
                  </a:lnTo>
                  <a:lnTo>
                    <a:pt x="631811" y="533880"/>
                  </a:lnTo>
                  <a:lnTo>
                    <a:pt x="0" y="533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791016" y="-38100"/>
              <a:ext cx="7077472" cy="2750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1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Criar sistema de login e registro.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Desenvolver personalização de perfil.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Configurar banco de dados inicial.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94326" y="5011699"/>
            <a:ext cx="6504522" cy="1673746"/>
            <a:chOff x="0" y="0"/>
            <a:chExt cx="8672697" cy="223166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771511" y="39642"/>
              <a:ext cx="7901186" cy="2192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2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Implementar adição de livros à biblioteca.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Criar funcionalidade de busca por livros.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1811" cy="533880"/>
            </a:xfrm>
            <a:custGeom>
              <a:avLst/>
              <a:gdLst/>
              <a:ahLst/>
              <a:cxnLst/>
              <a:rect r="r" b="b" t="t" l="l"/>
              <a:pathLst>
                <a:path h="533880" w="631811">
                  <a:moveTo>
                    <a:pt x="0" y="0"/>
                  </a:moveTo>
                  <a:lnTo>
                    <a:pt x="631811" y="0"/>
                  </a:lnTo>
                  <a:lnTo>
                    <a:pt x="631811" y="533880"/>
                  </a:lnTo>
                  <a:lnTo>
                    <a:pt x="0" y="533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301" y="4074974"/>
            <a:ext cx="6959455" cy="6649180"/>
          </a:xfrm>
          <a:custGeom>
            <a:avLst/>
            <a:gdLst/>
            <a:ahLst/>
            <a:cxnLst/>
            <a:rect r="r" b="b" t="t" l="l"/>
            <a:pathLst>
              <a:path h="6649180" w="6959455">
                <a:moveTo>
                  <a:pt x="0" y="0"/>
                </a:moveTo>
                <a:lnTo>
                  <a:pt x="6959456" y="0"/>
                </a:lnTo>
                <a:lnTo>
                  <a:pt x="6959456" y="6649180"/>
                </a:lnTo>
                <a:lnTo>
                  <a:pt x="0" y="664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55594" y="-643602"/>
            <a:ext cx="2379349" cy="23793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07900" y="546073"/>
            <a:ext cx="2379349" cy="23793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94102" y="546073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041413" y="1633382"/>
            <a:ext cx="6205174" cy="106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7"/>
              </a:lnSpc>
            </a:pPr>
            <a:r>
              <a:rPr lang="en-US" sz="7366" spc="-368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Planejamento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94099" y="2507898"/>
            <a:ext cx="1269980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projeto foi dividido em 4 principais sprints onde elas possuíam alguns objetivos como: 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3045002" y="5037738"/>
            <a:ext cx="5901366" cy="1196340"/>
            <a:chOff x="0" y="0"/>
            <a:chExt cx="7868488" cy="15951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1811" cy="533880"/>
            </a:xfrm>
            <a:custGeom>
              <a:avLst/>
              <a:gdLst/>
              <a:ahLst/>
              <a:cxnLst/>
              <a:rect r="r" b="b" t="t" l="l"/>
              <a:pathLst>
                <a:path h="533880" w="631811">
                  <a:moveTo>
                    <a:pt x="0" y="0"/>
                  </a:moveTo>
                  <a:lnTo>
                    <a:pt x="631811" y="0"/>
                  </a:lnTo>
                  <a:lnTo>
                    <a:pt x="631811" y="533880"/>
                  </a:lnTo>
                  <a:lnTo>
                    <a:pt x="0" y="533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791016" y="-38100"/>
              <a:ext cx="7077472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3:</a:t>
              </a:r>
            </a:p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Desenvolver troca de livros.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Implementar chat entre usuários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45229" y="5037738"/>
            <a:ext cx="6504522" cy="1254646"/>
            <a:chOff x="0" y="0"/>
            <a:chExt cx="8672697" cy="167286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771511" y="39642"/>
              <a:ext cx="7901186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4:</a:t>
              </a:r>
            </a:p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Adicionar criação de resenhas.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Implementar comentários em livros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1811" cy="533880"/>
            </a:xfrm>
            <a:custGeom>
              <a:avLst/>
              <a:gdLst/>
              <a:ahLst/>
              <a:cxnLst/>
              <a:rect r="r" b="b" t="t" l="l"/>
              <a:pathLst>
                <a:path h="533880" w="631811">
                  <a:moveTo>
                    <a:pt x="0" y="0"/>
                  </a:moveTo>
                  <a:lnTo>
                    <a:pt x="631811" y="0"/>
                  </a:lnTo>
                  <a:lnTo>
                    <a:pt x="631811" y="533880"/>
                  </a:lnTo>
                  <a:lnTo>
                    <a:pt x="0" y="533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301" y="4074974"/>
            <a:ext cx="6959455" cy="6649180"/>
          </a:xfrm>
          <a:custGeom>
            <a:avLst/>
            <a:gdLst/>
            <a:ahLst/>
            <a:cxnLst/>
            <a:rect r="r" b="b" t="t" l="l"/>
            <a:pathLst>
              <a:path h="6649180" w="6959455">
                <a:moveTo>
                  <a:pt x="0" y="0"/>
                </a:moveTo>
                <a:lnTo>
                  <a:pt x="6959456" y="0"/>
                </a:lnTo>
                <a:lnTo>
                  <a:pt x="6959456" y="6649180"/>
                </a:lnTo>
                <a:lnTo>
                  <a:pt x="0" y="664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55594" y="-643602"/>
            <a:ext cx="2379349" cy="23793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07900" y="546073"/>
            <a:ext cx="2379349" cy="23793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694102" y="546073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041413" y="1633382"/>
            <a:ext cx="6205174" cy="106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7"/>
              </a:lnSpc>
            </a:pPr>
            <a:r>
              <a:rPr lang="en-US" sz="7366" spc="-368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Planejamento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457" y="2994436"/>
            <a:ext cx="1808554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 fim no projeto foi adicionado uma 5º sprint na qual foi uma sprint apenas de fix, onde foi corrigido alguns erros que foram identificados no decorrer das demais sprints.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5891739" y="5143500"/>
            <a:ext cx="6504522" cy="1254646"/>
            <a:chOff x="0" y="0"/>
            <a:chExt cx="8672697" cy="167286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771511" y="39642"/>
              <a:ext cx="7901186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5:</a:t>
              </a:r>
            </a:p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Fix - histórico de trocas</a:t>
              </a: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Fix - Gameficação.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1811" cy="533880"/>
            </a:xfrm>
            <a:custGeom>
              <a:avLst/>
              <a:gdLst/>
              <a:ahLst/>
              <a:cxnLst/>
              <a:rect r="r" b="b" t="t" l="l"/>
              <a:pathLst>
                <a:path h="533880" w="631811">
                  <a:moveTo>
                    <a:pt x="0" y="0"/>
                  </a:moveTo>
                  <a:lnTo>
                    <a:pt x="631811" y="0"/>
                  </a:lnTo>
                  <a:lnTo>
                    <a:pt x="631811" y="533880"/>
                  </a:lnTo>
                  <a:lnTo>
                    <a:pt x="0" y="533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523559" y="8683953"/>
            <a:ext cx="973574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 saber mais do planejamento do projeto acesse:  </a:t>
            </a:r>
            <a:r>
              <a:rPr lang="en-US" b="true" sz="2400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6" tooltip="https://github.com/BookSwap-PS/.github/blob/main/planejamento.md"/>
              </a:rPr>
              <a:t>Planejamento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 saber mais das entregas do projeto acesse:  </a:t>
            </a:r>
            <a:r>
              <a:rPr lang="en-US" b="true" sz="2400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7" tooltip="https://github.com/BookSwap-PS/.github/blob/main/relatorio_entregas.md"/>
              </a:rPr>
              <a:t>Entregas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7028" y="6807576"/>
            <a:ext cx="18890495" cy="7178388"/>
          </a:xfrm>
          <a:custGeom>
            <a:avLst/>
            <a:gdLst/>
            <a:ahLst/>
            <a:cxnLst/>
            <a:rect r="r" b="b" t="t" l="l"/>
            <a:pathLst>
              <a:path h="7178388" w="18890495">
                <a:moveTo>
                  <a:pt x="0" y="0"/>
                </a:moveTo>
                <a:lnTo>
                  <a:pt x="18890495" y="0"/>
                </a:lnTo>
                <a:lnTo>
                  <a:pt x="18890495" y="7178388"/>
                </a:lnTo>
                <a:lnTo>
                  <a:pt x="0" y="717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0524" y="-1331212"/>
            <a:ext cx="2893222" cy="289322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199186" y="2154699"/>
            <a:ext cx="7889629" cy="86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0"/>
              </a:lnSpc>
            </a:pPr>
            <a:r>
              <a:rPr lang="en-US" sz="6727" spc="-336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Propostas de Valor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61823" y="3681586"/>
            <a:ext cx="10364354" cy="461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BookSwap conecta amantes de livros em uma plataforma colaborativa, promovendo o compartilhamento de obras literárias e a interação social. </a:t>
            </a:r>
          </a:p>
          <a:p>
            <a:pPr algn="l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Com funcionalidades que facilitam trocas, criação de resenhas e engajamento entre membros, a plataforma fomenta a descoberta de novos títulos e a construção de uma comunidade unida pelo amor à leitura.</a:t>
            </a:r>
          </a:p>
          <a:p>
            <a:pPr algn="l">
              <a:lnSpc>
                <a:spcPts val="406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6245" y="1559081"/>
            <a:ext cx="1062816" cy="918008"/>
          </a:xfrm>
          <a:custGeom>
            <a:avLst/>
            <a:gdLst/>
            <a:ahLst/>
            <a:cxnLst/>
            <a:rect r="r" b="b" t="t" l="l"/>
            <a:pathLst>
              <a:path h="918008" w="1062816">
                <a:moveTo>
                  <a:pt x="0" y="0"/>
                </a:moveTo>
                <a:lnTo>
                  <a:pt x="1062816" y="0"/>
                </a:lnTo>
                <a:lnTo>
                  <a:pt x="1062816" y="918008"/>
                </a:lnTo>
                <a:lnTo>
                  <a:pt x="0" y="91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8478" y="3735805"/>
            <a:ext cx="1139483" cy="1139483"/>
          </a:xfrm>
          <a:custGeom>
            <a:avLst/>
            <a:gdLst/>
            <a:ahLst/>
            <a:cxnLst/>
            <a:rect r="r" b="b" t="t" l="l"/>
            <a:pathLst>
              <a:path h="1139483" w="1139483">
                <a:moveTo>
                  <a:pt x="0" y="0"/>
                </a:moveTo>
                <a:lnTo>
                  <a:pt x="1139483" y="0"/>
                </a:lnTo>
                <a:lnTo>
                  <a:pt x="1139483" y="1139483"/>
                </a:lnTo>
                <a:lnTo>
                  <a:pt x="0" y="1139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512222"/>
            <a:ext cx="18288000" cy="2911124"/>
            <a:chOff x="0" y="0"/>
            <a:chExt cx="4816593" cy="7667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66716"/>
            </a:xfrm>
            <a:custGeom>
              <a:avLst/>
              <a:gdLst/>
              <a:ahLst/>
              <a:cxnLst/>
              <a:rect r="r" b="b" t="t" l="l"/>
              <a:pathLst>
                <a:path h="76671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66716"/>
                  </a:lnTo>
                  <a:lnTo>
                    <a:pt x="0" y="766716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804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674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55146" y="1048115"/>
            <a:ext cx="9431099" cy="5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4406" spc="-22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Dificuldades no Desenvolvimento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035091" y="4305547"/>
            <a:ext cx="3008262" cy="3370865"/>
            <a:chOff x="0" y="0"/>
            <a:chExt cx="4011016" cy="449448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64129" y="0"/>
              <a:ext cx="3282757" cy="328275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5A8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910893" y="650752"/>
              <a:ext cx="2189230" cy="1981253"/>
            </a:xfrm>
            <a:custGeom>
              <a:avLst/>
              <a:gdLst/>
              <a:ahLst/>
              <a:cxnLst/>
              <a:rect r="r" b="b" t="t" l="l"/>
              <a:pathLst>
                <a:path h="1981253" w="2189230">
                  <a:moveTo>
                    <a:pt x="0" y="0"/>
                  </a:moveTo>
                  <a:lnTo>
                    <a:pt x="2189230" y="0"/>
                  </a:lnTo>
                  <a:lnTo>
                    <a:pt x="2189230" y="1981253"/>
                  </a:lnTo>
                  <a:lnTo>
                    <a:pt x="0" y="1981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538060"/>
              <a:ext cx="4011016" cy="956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4">
                  <a:solidFill>
                    <a:srgbClr val="015A83"/>
                  </a:solidFill>
                  <a:latin typeface="Sanchez"/>
                  <a:ea typeface="Sanchez"/>
                  <a:cs typeface="Sanchez"/>
                  <a:sym typeface="Sanchez"/>
                </a:rPr>
                <a:t>Falta de comunicação do grupo inicial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02906" y="4305547"/>
            <a:ext cx="3967426" cy="3370865"/>
            <a:chOff x="0" y="0"/>
            <a:chExt cx="5289901" cy="449448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1003572" y="0"/>
              <a:ext cx="3282757" cy="328275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5A83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1296885" y="317968"/>
              <a:ext cx="2646821" cy="2646821"/>
            </a:xfrm>
            <a:custGeom>
              <a:avLst/>
              <a:gdLst/>
              <a:ahLst/>
              <a:cxnLst/>
              <a:rect r="r" b="b" t="t" l="l"/>
              <a:pathLst>
                <a:path h="2646821" w="2646821">
                  <a:moveTo>
                    <a:pt x="0" y="0"/>
                  </a:moveTo>
                  <a:lnTo>
                    <a:pt x="2646821" y="0"/>
                  </a:lnTo>
                  <a:lnTo>
                    <a:pt x="2646821" y="2646821"/>
                  </a:lnTo>
                  <a:lnTo>
                    <a:pt x="0" y="264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3538060"/>
              <a:ext cx="5289901" cy="956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en-US" sz="2134">
                  <a:solidFill>
                    <a:srgbClr val="015A83"/>
                  </a:solidFill>
                  <a:latin typeface="Sanchez"/>
                  <a:ea typeface="Sanchez"/>
                  <a:cs typeface="Sanchez"/>
                  <a:sym typeface="Sanchez"/>
                </a:rPr>
                <a:t>Trabalhando com tecnologia desconhecidas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539570" y="4305547"/>
            <a:ext cx="2940952" cy="3026492"/>
            <a:chOff x="0" y="0"/>
            <a:chExt cx="3921270" cy="4035323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319256" y="0"/>
              <a:ext cx="3282757" cy="3282757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5A83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1004688" y="399890"/>
              <a:ext cx="1911893" cy="2482978"/>
            </a:xfrm>
            <a:custGeom>
              <a:avLst/>
              <a:gdLst/>
              <a:ahLst/>
              <a:cxnLst/>
              <a:rect r="r" b="b" t="t" l="l"/>
              <a:pathLst>
                <a:path h="2482978" w="1911893">
                  <a:moveTo>
                    <a:pt x="0" y="0"/>
                  </a:moveTo>
                  <a:lnTo>
                    <a:pt x="1911893" y="0"/>
                  </a:lnTo>
                  <a:lnTo>
                    <a:pt x="1911893" y="2482978"/>
                  </a:lnTo>
                  <a:lnTo>
                    <a:pt x="0" y="2482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3574197"/>
              <a:ext cx="3921270" cy="461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87"/>
                </a:lnSpc>
              </a:pPr>
              <a:r>
                <a:rPr lang="en-US" sz="2134">
                  <a:solidFill>
                    <a:srgbClr val="015A83"/>
                  </a:solidFill>
                  <a:latin typeface="Sanchez"/>
                  <a:ea typeface="Sanchez"/>
                  <a:cs typeface="Sanchez"/>
                  <a:sym typeface="Sanchez"/>
                </a:rPr>
                <a:t>Conciliação de tempo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6245" y="1559081"/>
            <a:ext cx="1062816" cy="918008"/>
          </a:xfrm>
          <a:custGeom>
            <a:avLst/>
            <a:gdLst/>
            <a:ahLst/>
            <a:cxnLst/>
            <a:rect r="r" b="b" t="t" l="l"/>
            <a:pathLst>
              <a:path h="918008" w="1062816">
                <a:moveTo>
                  <a:pt x="0" y="0"/>
                </a:moveTo>
                <a:lnTo>
                  <a:pt x="1062816" y="0"/>
                </a:lnTo>
                <a:lnTo>
                  <a:pt x="1062816" y="918008"/>
                </a:lnTo>
                <a:lnTo>
                  <a:pt x="0" y="91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8478" y="3735805"/>
            <a:ext cx="1139483" cy="1139483"/>
          </a:xfrm>
          <a:custGeom>
            <a:avLst/>
            <a:gdLst/>
            <a:ahLst/>
            <a:cxnLst/>
            <a:rect r="r" b="b" t="t" l="l"/>
            <a:pathLst>
              <a:path h="1139483" w="1139483">
                <a:moveTo>
                  <a:pt x="0" y="0"/>
                </a:moveTo>
                <a:lnTo>
                  <a:pt x="1139483" y="0"/>
                </a:lnTo>
                <a:lnTo>
                  <a:pt x="1139483" y="1139483"/>
                </a:lnTo>
                <a:lnTo>
                  <a:pt x="0" y="1139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512222"/>
            <a:ext cx="18288000" cy="2911124"/>
            <a:chOff x="0" y="0"/>
            <a:chExt cx="4816593" cy="7667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66716"/>
            </a:xfrm>
            <a:custGeom>
              <a:avLst/>
              <a:gdLst/>
              <a:ahLst/>
              <a:cxnLst/>
              <a:rect r="r" b="b" t="t" l="l"/>
              <a:pathLst>
                <a:path h="76671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66716"/>
                  </a:lnTo>
                  <a:lnTo>
                    <a:pt x="0" y="766716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804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674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75010" y="2662148"/>
            <a:ext cx="1017619" cy="101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833962" y="3934014"/>
            <a:ext cx="7325024" cy="5127517"/>
          </a:xfrm>
          <a:custGeom>
            <a:avLst/>
            <a:gdLst/>
            <a:ahLst/>
            <a:cxnLst/>
            <a:rect r="r" b="b" t="t" l="l"/>
            <a:pathLst>
              <a:path h="5127517" w="7325024">
                <a:moveTo>
                  <a:pt x="0" y="0"/>
                </a:moveTo>
                <a:lnTo>
                  <a:pt x="7325025" y="0"/>
                </a:lnTo>
                <a:lnTo>
                  <a:pt x="7325025" y="5127517"/>
                </a:lnTo>
                <a:lnTo>
                  <a:pt x="0" y="51275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70011" y="4007287"/>
            <a:ext cx="7570347" cy="4980972"/>
          </a:xfrm>
          <a:custGeom>
            <a:avLst/>
            <a:gdLst/>
            <a:ahLst/>
            <a:cxnLst/>
            <a:rect r="r" b="b" t="t" l="l"/>
            <a:pathLst>
              <a:path h="4980972" w="7570347">
                <a:moveTo>
                  <a:pt x="0" y="0"/>
                </a:moveTo>
                <a:lnTo>
                  <a:pt x="7570347" y="0"/>
                </a:lnTo>
                <a:lnTo>
                  <a:pt x="7570347" y="4980971"/>
                </a:lnTo>
                <a:lnTo>
                  <a:pt x="0" y="49809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9283" t="-17131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55146" y="1048115"/>
            <a:ext cx="10073074" cy="5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4406" spc="-22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Twelve-Factor App Methodology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15609" y="2893894"/>
            <a:ext cx="2940952" cy="4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CodeBase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33962" y="2999824"/>
            <a:ext cx="9971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6245" y="1559081"/>
            <a:ext cx="1062816" cy="918008"/>
          </a:xfrm>
          <a:custGeom>
            <a:avLst/>
            <a:gdLst/>
            <a:ahLst/>
            <a:cxnLst/>
            <a:rect r="r" b="b" t="t" l="l"/>
            <a:pathLst>
              <a:path h="918008" w="1062816">
                <a:moveTo>
                  <a:pt x="0" y="0"/>
                </a:moveTo>
                <a:lnTo>
                  <a:pt x="1062816" y="0"/>
                </a:lnTo>
                <a:lnTo>
                  <a:pt x="1062816" y="918008"/>
                </a:lnTo>
                <a:lnTo>
                  <a:pt x="0" y="91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8478" y="3735805"/>
            <a:ext cx="1139483" cy="1139483"/>
          </a:xfrm>
          <a:custGeom>
            <a:avLst/>
            <a:gdLst/>
            <a:ahLst/>
            <a:cxnLst/>
            <a:rect r="r" b="b" t="t" l="l"/>
            <a:pathLst>
              <a:path h="1139483" w="1139483">
                <a:moveTo>
                  <a:pt x="0" y="0"/>
                </a:moveTo>
                <a:lnTo>
                  <a:pt x="1139483" y="0"/>
                </a:lnTo>
                <a:lnTo>
                  <a:pt x="1139483" y="1139483"/>
                </a:lnTo>
                <a:lnTo>
                  <a:pt x="0" y="1139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512222"/>
            <a:ext cx="18288000" cy="2911124"/>
            <a:chOff x="0" y="0"/>
            <a:chExt cx="4816593" cy="7667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66716"/>
            </a:xfrm>
            <a:custGeom>
              <a:avLst/>
              <a:gdLst/>
              <a:ahLst/>
              <a:cxnLst/>
              <a:rect r="r" b="b" t="t" l="l"/>
              <a:pathLst>
                <a:path h="76671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66716"/>
                  </a:lnTo>
                  <a:lnTo>
                    <a:pt x="0" y="766716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804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674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75010" y="2662148"/>
            <a:ext cx="1017619" cy="101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715609" y="6319973"/>
            <a:ext cx="4759184" cy="2938327"/>
          </a:xfrm>
          <a:custGeom>
            <a:avLst/>
            <a:gdLst/>
            <a:ahLst/>
            <a:cxnLst/>
            <a:rect r="r" b="b" t="t" l="l"/>
            <a:pathLst>
              <a:path h="2938327" w="4759184">
                <a:moveTo>
                  <a:pt x="0" y="0"/>
                </a:moveTo>
                <a:lnTo>
                  <a:pt x="4759184" y="0"/>
                </a:lnTo>
                <a:lnTo>
                  <a:pt x="4759184" y="2938327"/>
                </a:lnTo>
                <a:lnTo>
                  <a:pt x="0" y="2938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3746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82532" y="6319973"/>
            <a:ext cx="5049433" cy="2938327"/>
          </a:xfrm>
          <a:custGeom>
            <a:avLst/>
            <a:gdLst/>
            <a:ahLst/>
            <a:cxnLst/>
            <a:rect r="r" b="b" t="t" l="l"/>
            <a:pathLst>
              <a:path h="2938327" w="5049433">
                <a:moveTo>
                  <a:pt x="0" y="0"/>
                </a:moveTo>
                <a:lnTo>
                  <a:pt x="5049434" y="0"/>
                </a:lnTo>
                <a:lnTo>
                  <a:pt x="5049434" y="2938327"/>
                </a:lnTo>
                <a:lnTo>
                  <a:pt x="0" y="29383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35116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55146" y="1048115"/>
            <a:ext cx="10073074" cy="5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4406" spc="-22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Twelve-Factor App Methodology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15609" y="2893894"/>
            <a:ext cx="2940952" cy="4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Dependencias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63351" y="2924793"/>
            <a:ext cx="240937" cy="43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sz="2519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15609" y="4378313"/>
            <a:ext cx="4868786" cy="10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No front: package.json</a:t>
            </a:r>
          </a:p>
          <a:p>
            <a:pPr algn="l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No back: requirements.txt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6523" y="1199267"/>
            <a:ext cx="1660145" cy="1660145"/>
            <a:chOff x="0" y="0"/>
            <a:chExt cx="2213526" cy="221352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13526" cy="2213526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9FEC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372963" y="479753"/>
              <a:ext cx="1417089" cy="1224010"/>
            </a:xfrm>
            <a:custGeom>
              <a:avLst/>
              <a:gdLst/>
              <a:ahLst/>
              <a:cxnLst/>
              <a:rect r="r" b="b" t="t" l="l"/>
              <a:pathLst>
                <a:path h="1224010" w="1417089">
                  <a:moveTo>
                    <a:pt x="0" y="0"/>
                  </a:moveTo>
                  <a:lnTo>
                    <a:pt x="1417089" y="0"/>
                  </a:lnTo>
                  <a:lnTo>
                    <a:pt x="1417089" y="1224011"/>
                  </a:lnTo>
                  <a:lnTo>
                    <a:pt x="0" y="122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06523" y="3456177"/>
            <a:ext cx="1660145" cy="1660145"/>
            <a:chOff x="0" y="0"/>
            <a:chExt cx="2213526" cy="221352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213526" cy="221352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5A83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69274" y="372837"/>
              <a:ext cx="1519310" cy="1519310"/>
            </a:xfrm>
            <a:custGeom>
              <a:avLst/>
              <a:gdLst/>
              <a:ahLst/>
              <a:cxnLst/>
              <a:rect r="r" b="b" t="t" l="l"/>
              <a:pathLst>
                <a:path h="1519310" w="1519310">
                  <a:moveTo>
                    <a:pt x="0" y="0"/>
                  </a:moveTo>
                  <a:lnTo>
                    <a:pt x="1519310" y="0"/>
                  </a:lnTo>
                  <a:lnTo>
                    <a:pt x="1519310" y="1519310"/>
                  </a:lnTo>
                  <a:lnTo>
                    <a:pt x="0" y="1519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06523" y="5716397"/>
            <a:ext cx="1660145" cy="1660145"/>
            <a:chOff x="0" y="0"/>
            <a:chExt cx="2213526" cy="221352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213526" cy="221352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9FE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246478" y="141540"/>
              <a:ext cx="1872971" cy="1798052"/>
            </a:xfrm>
            <a:custGeom>
              <a:avLst/>
              <a:gdLst/>
              <a:ahLst/>
              <a:cxnLst/>
              <a:rect r="r" b="b" t="t" l="l"/>
              <a:pathLst>
                <a:path h="1798052" w="1872971">
                  <a:moveTo>
                    <a:pt x="0" y="0"/>
                  </a:moveTo>
                  <a:lnTo>
                    <a:pt x="1872970" y="0"/>
                  </a:lnTo>
                  <a:lnTo>
                    <a:pt x="1872970" y="1798052"/>
                  </a:lnTo>
                  <a:lnTo>
                    <a:pt x="0" y="1798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906523" y="7973308"/>
            <a:ext cx="1660145" cy="1660145"/>
            <a:chOff x="0" y="0"/>
            <a:chExt cx="2213526" cy="221352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213526" cy="2213526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5A83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304113" y="483121"/>
              <a:ext cx="1554788" cy="1409027"/>
            </a:xfrm>
            <a:custGeom>
              <a:avLst/>
              <a:gdLst/>
              <a:ahLst/>
              <a:cxnLst/>
              <a:rect r="r" b="b" t="t" l="l"/>
              <a:pathLst>
                <a:path h="1409027" w="1554788">
                  <a:moveTo>
                    <a:pt x="0" y="0"/>
                  </a:moveTo>
                  <a:lnTo>
                    <a:pt x="1554788" y="0"/>
                  </a:lnTo>
                  <a:lnTo>
                    <a:pt x="1554788" y="1409026"/>
                  </a:lnTo>
                  <a:lnTo>
                    <a:pt x="0" y="1409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0" y="-313858"/>
            <a:ext cx="8766284" cy="6810680"/>
            <a:chOff x="0" y="0"/>
            <a:chExt cx="2308816" cy="17937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08815" cy="1793759"/>
            </a:xfrm>
            <a:custGeom>
              <a:avLst/>
              <a:gdLst/>
              <a:ahLst/>
              <a:cxnLst/>
              <a:rect r="r" b="b" t="t" l="l"/>
              <a:pathLst>
                <a:path h="1793759" w="2308815">
                  <a:moveTo>
                    <a:pt x="0" y="0"/>
                  </a:moveTo>
                  <a:lnTo>
                    <a:pt x="2308815" y="0"/>
                  </a:lnTo>
                  <a:lnTo>
                    <a:pt x="2308815" y="1793759"/>
                  </a:lnTo>
                  <a:lnTo>
                    <a:pt x="0" y="1793759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308816" cy="183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0" y="6346814"/>
            <a:ext cx="8766284" cy="6885904"/>
            <a:chOff x="0" y="0"/>
            <a:chExt cx="2308816" cy="18135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08815" cy="1813571"/>
            </a:xfrm>
            <a:custGeom>
              <a:avLst/>
              <a:gdLst/>
              <a:ahLst/>
              <a:cxnLst/>
              <a:rect r="r" b="b" t="t" l="l"/>
              <a:pathLst>
                <a:path h="1813571" w="2308815">
                  <a:moveTo>
                    <a:pt x="0" y="0"/>
                  </a:moveTo>
                  <a:lnTo>
                    <a:pt x="2308815" y="0"/>
                  </a:lnTo>
                  <a:lnTo>
                    <a:pt x="2308815" y="1813571"/>
                  </a:lnTo>
                  <a:lnTo>
                    <a:pt x="0" y="1813571"/>
                  </a:ln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308816" cy="1851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135568" y="2782797"/>
            <a:ext cx="6042172" cy="95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9"/>
              </a:lnSpc>
            </a:pPr>
            <a:r>
              <a:rPr lang="en-US" sz="7378" spc="-368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Tópicos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02151" y="1751844"/>
            <a:ext cx="340324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Qual nosso produto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59447" y="4008755"/>
            <a:ext cx="328865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Novidades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59447" y="6219326"/>
            <a:ext cx="428029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Tecnologias Utilizadas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959447" y="8525885"/>
            <a:ext cx="428029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Funcionalidades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-46746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6245" y="1559081"/>
            <a:ext cx="1062816" cy="918008"/>
          </a:xfrm>
          <a:custGeom>
            <a:avLst/>
            <a:gdLst/>
            <a:ahLst/>
            <a:cxnLst/>
            <a:rect r="r" b="b" t="t" l="l"/>
            <a:pathLst>
              <a:path h="918008" w="1062816">
                <a:moveTo>
                  <a:pt x="0" y="0"/>
                </a:moveTo>
                <a:lnTo>
                  <a:pt x="1062816" y="0"/>
                </a:lnTo>
                <a:lnTo>
                  <a:pt x="1062816" y="918008"/>
                </a:lnTo>
                <a:lnTo>
                  <a:pt x="0" y="91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8478" y="3735805"/>
            <a:ext cx="1139483" cy="1139483"/>
          </a:xfrm>
          <a:custGeom>
            <a:avLst/>
            <a:gdLst/>
            <a:ahLst/>
            <a:cxnLst/>
            <a:rect r="r" b="b" t="t" l="l"/>
            <a:pathLst>
              <a:path h="1139483" w="1139483">
                <a:moveTo>
                  <a:pt x="0" y="0"/>
                </a:moveTo>
                <a:lnTo>
                  <a:pt x="1139483" y="0"/>
                </a:lnTo>
                <a:lnTo>
                  <a:pt x="1139483" y="1139483"/>
                </a:lnTo>
                <a:lnTo>
                  <a:pt x="0" y="1139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512222"/>
            <a:ext cx="18288000" cy="2911124"/>
            <a:chOff x="0" y="0"/>
            <a:chExt cx="4816593" cy="7667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66716"/>
            </a:xfrm>
            <a:custGeom>
              <a:avLst/>
              <a:gdLst/>
              <a:ahLst/>
              <a:cxnLst/>
              <a:rect r="r" b="b" t="t" l="l"/>
              <a:pathLst>
                <a:path h="76671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66716"/>
                  </a:lnTo>
                  <a:lnTo>
                    <a:pt x="0" y="766716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804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674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75010" y="2662148"/>
            <a:ext cx="1017619" cy="101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55146" y="1048115"/>
            <a:ext cx="10073074" cy="5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4406" spc="-22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Twelve-Factor App Methodology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15609" y="2893894"/>
            <a:ext cx="2940952" cy="4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Configurações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77362" y="2924793"/>
            <a:ext cx="212916" cy="43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sz="2519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93805" y="5086350"/>
            <a:ext cx="4900390" cy="152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Todas as configurações de acesso estão armazenadas em arquivos .env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6245" y="1559081"/>
            <a:ext cx="1062816" cy="918008"/>
          </a:xfrm>
          <a:custGeom>
            <a:avLst/>
            <a:gdLst/>
            <a:ahLst/>
            <a:cxnLst/>
            <a:rect r="r" b="b" t="t" l="l"/>
            <a:pathLst>
              <a:path h="918008" w="1062816">
                <a:moveTo>
                  <a:pt x="0" y="0"/>
                </a:moveTo>
                <a:lnTo>
                  <a:pt x="1062816" y="0"/>
                </a:lnTo>
                <a:lnTo>
                  <a:pt x="1062816" y="918008"/>
                </a:lnTo>
                <a:lnTo>
                  <a:pt x="0" y="91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8478" y="3735805"/>
            <a:ext cx="1139483" cy="1139483"/>
          </a:xfrm>
          <a:custGeom>
            <a:avLst/>
            <a:gdLst/>
            <a:ahLst/>
            <a:cxnLst/>
            <a:rect r="r" b="b" t="t" l="l"/>
            <a:pathLst>
              <a:path h="1139483" w="1139483">
                <a:moveTo>
                  <a:pt x="0" y="0"/>
                </a:moveTo>
                <a:lnTo>
                  <a:pt x="1139483" y="0"/>
                </a:lnTo>
                <a:lnTo>
                  <a:pt x="1139483" y="1139483"/>
                </a:lnTo>
                <a:lnTo>
                  <a:pt x="0" y="1139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512222"/>
            <a:ext cx="18288000" cy="2911124"/>
            <a:chOff x="0" y="0"/>
            <a:chExt cx="4816593" cy="7667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66716"/>
            </a:xfrm>
            <a:custGeom>
              <a:avLst/>
              <a:gdLst/>
              <a:ahLst/>
              <a:cxnLst/>
              <a:rect r="r" b="b" t="t" l="l"/>
              <a:pathLst>
                <a:path h="76671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66716"/>
                  </a:lnTo>
                  <a:lnTo>
                    <a:pt x="0" y="766716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804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674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75010" y="2662148"/>
            <a:ext cx="1017619" cy="101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231178" y="5351538"/>
            <a:ext cx="11301259" cy="3023087"/>
          </a:xfrm>
          <a:custGeom>
            <a:avLst/>
            <a:gdLst/>
            <a:ahLst/>
            <a:cxnLst/>
            <a:rect r="r" b="b" t="t" l="l"/>
            <a:pathLst>
              <a:path h="3023087" w="11301259">
                <a:moveTo>
                  <a:pt x="0" y="0"/>
                </a:moveTo>
                <a:lnTo>
                  <a:pt x="11301259" y="0"/>
                </a:lnTo>
                <a:lnTo>
                  <a:pt x="11301259" y="3023087"/>
                </a:lnTo>
                <a:lnTo>
                  <a:pt x="0" y="3023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5146" y="1048115"/>
            <a:ext cx="10073074" cy="5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4406" spc="-22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Twelve-Factor App Methodology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15609" y="2893894"/>
            <a:ext cx="3857463" cy="4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Backing 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77263" y="2924793"/>
            <a:ext cx="213114" cy="43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sz="2519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90377" y="4352087"/>
            <a:ext cx="6891431" cy="10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Painel admin em Python com SQLite</a:t>
            </a:r>
          </a:p>
          <a:p>
            <a:pPr algn="just">
              <a:lnSpc>
                <a:spcPts val="4107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6245" y="1559081"/>
            <a:ext cx="1062816" cy="918008"/>
          </a:xfrm>
          <a:custGeom>
            <a:avLst/>
            <a:gdLst/>
            <a:ahLst/>
            <a:cxnLst/>
            <a:rect r="r" b="b" t="t" l="l"/>
            <a:pathLst>
              <a:path h="918008" w="1062816">
                <a:moveTo>
                  <a:pt x="0" y="0"/>
                </a:moveTo>
                <a:lnTo>
                  <a:pt x="1062816" y="0"/>
                </a:lnTo>
                <a:lnTo>
                  <a:pt x="1062816" y="918008"/>
                </a:lnTo>
                <a:lnTo>
                  <a:pt x="0" y="91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8478" y="3735805"/>
            <a:ext cx="1139483" cy="1139483"/>
          </a:xfrm>
          <a:custGeom>
            <a:avLst/>
            <a:gdLst/>
            <a:ahLst/>
            <a:cxnLst/>
            <a:rect r="r" b="b" t="t" l="l"/>
            <a:pathLst>
              <a:path h="1139483" w="1139483">
                <a:moveTo>
                  <a:pt x="0" y="0"/>
                </a:moveTo>
                <a:lnTo>
                  <a:pt x="1139483" y="0"/>
                </a:lnTo>
                <a:lnTo>
                  <a:pt x="1139483" y="1139483"/>
                </a:lnTo>
                <a:lnTo>
                  <a:pt x="0" y="1139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512222"/>
            <a:ext cx="18288000" cy="2911124"/>
            <a:chOff x="0" y="0"/>
            <a:chExt cx="4816593" cy="7667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66716"/>
            </a:xfrm>
            <a:custGeom>
              <a:avLst/>
              <a:gdLst/>
              <a:ahLst/>
              <a:cxnLst/>
              <a:rect r="r" b="b" t="t" l="l"/>
              <a:pathLst>
                <a:path h="76671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66716"/>
                  </a:lnTo>
                  <a:lnTo>
                    <a:pt x="0" y="766716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804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674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75010" y="2662148"/>
            <a:ext cx="1017619" cy="101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512683" y="3815597"/>
            <a:ext cx="5746617" cy="5930346"/>
          </a:xfrm>
          <a:custGeom>
            <a:avLst/>
            <a:gdLst/>
            <a:ahLst/>
            <a:cxnLst/>
            <a:rect r="r" b="b" t="t" l="l"/>
            <a:pathLst>
              <a:path h="5930346" w="5746617">
                <a:moveTo>
                  <a:pt x="0" y="0"/>
                </a:moveTo>
                <a:lnTo>
                  <a:pt x="5746617" y="0"/>
                </a:lnTo>
                <a:lnTo>
                  <a:pt x="5746617" y="5930345"/>
                </a:lnTo>
                <a:lnTo>
                  <a:pt x="0" y="59303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5146" y="1048115"/>
            <a:ext cx="10073074" cy="5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4406" spc="-22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Twelve-Factor App Methodology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15609" y="2893894"/>
            <a:ext cx="3857463" cy="4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Backing 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77263" y="2924793"/>
            <a:ext cx="213114" cy="43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sz="2519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90377" y="4352087"/>
            <a:ext cx="6891431" cy="4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Painel admin Django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6245" y="1559081"/>
            <a:ext cx="1062816" cy="918008"/>
          </a:xfrm>
          <a:custGeom>
            <a:avLst/>
            <a:gdLst/>
            <a:ahLst/>
            <a:cxnLst/>
            <a:rect r="r" b="b" t="t" l="l"/>
            <a:pathLst>
              <a:path h="918008" w="1062816">
                <a:moveTo>
                  <a:pt x="0" y="0"/>
                </a:moveTo>
                <a:lnTo>
                  <a:pt x="1062816" y="0"/>
                </a:lnTo>
                <a:lnTo>
                  <a:pt x="1062816" y="918008"/>
                </a:lnTo>
                <a:lnTo>
                  <a:pt x="0" y="91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8478" y="3735805"/>
            <a:ext cx="1139483" cy="1139483"/>
          </a:xfrm>
          <a:custGeom>
            <a:avLst/>
            <a:gdLst/>
            <a:ahLst/>
            <a:cxnLst/>
            <a:rect r="r" b="b" t="t" l="l"/>
            <a:pathLst>
              <a:path h="1139483" w="1139483">
                <a:moveTo>
                  <a:pt x="0" y="0"/>
                </a:moveTo>
                <a:lnTo>
                  <a:pt x="1139483" y="0"/>
                </a:lnTo>
                <a:lnTo>
                  <a:pt x="1139483" y="1139483"/>
                </a:lnTo>
                <a:lnTo>
                  <a:pt x="0" y="1139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512222"/>
            <a:ext cx="18288000" cy="2911124"/>
            <a:chOff x="0" y="0"/>
            <a:chExt cx="4816593" cy="7667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66716"/>
            </a:xfrm>
            <a:custGeom>
              <a:avLst/>
              <a:gdLst/>
              <a:ahLst/>
              <a:cxnLst/>
              <a:rect r="r" b="b" t="t" l="l"/>
              <a:pathLst>
                <a:path h="76671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66716"/>
                  </a:lnTo>
                  <a:lnTo>
                    <a:pt x="0" y="766716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804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674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75010" y="2662148"/>
            <a:ext cx="1017619" cy="101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55146" y="1048115"/>
            <a:ext cx="10073074" cy="5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4406" spc="-22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Twelve-Factor App Methodology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15609" y="2893894"/>
            <a:ext cx="4663361" cy="4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Pipeline de entrega claro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81209" y="2924793"/>
            <a:ext cx="205221" cy="43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sz="2519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222289" y="7364812"/>
            <a:ext cx="4957493" cy="2027607"/>
            <a:chOff x="0" y="0"/>
            <a:chExt cx="1305677" cy="5340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5677" cy="534020"/>
            </a:xfrm>
            <a:custGeom>
              <a:avLst/>
              <a:gdLst/>
              <a:ahLst/>
              <a:cxnLst/>
              <a:rect r="r" b="b" t="t" l="l"/>
              <a:pathLst>
                <a:path h="534020" w="1305677">
                  <a:moveTo>
                    <a:pt x="51535" y="0"/>
                  </a:moveTo>
                  <a:lnTo>
                    <a:pt x="1254142" y="0"/>
                  </a:lnTo>
                  <a:cubicBezTo>
                    <a:pt x="1282604" y="0"/>
                    <a:pt x="1305677" y="23073"/>
                    <a:pt x="1305677" y="51535"/>
                  </a:cubicBezTo>
                  <a:lnTo>
                    <a:pt x="1305677" y="482485"/>
                  </a:lnTo>
                  <a:cubicBezTo>
                    <a:pt x="1305677" y="510947"/>
                    <a:pt x="1282604" y="534020"/>
                    <a:pt x="1254142" y="534020"/>
                  </a:cubicBezTo>
                  <a:lnTo>
                    <a:pt x="51535" y="534020"/>
                  </a:lnTo>
                  <a:cubicBezTo>
                    <a:pt x="23073" y="534020"/>
                    <a:pt x="0" y="510947"/>
                    <a:pt x="0" y="482485"/>
                  </a:cubicBezTo>
                  <a:lnTo>
                    <a:pt x="0" y="51535"/>
                  </a:lnTo>
                  <a:cubicBezTo>
                    <a:pt x="0" y="23073"/>
                    <a:pt x="23073" y="0"/>
                    <a:pt x="51535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05677" cy="572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785821" y="3952364"/>
            <a:ext cx="4221344" cy="1980562"/>
            <a:chOff x="0" y="0"/>
            <a:chExt cx="1111794" cy="5216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11794" cy="521630"/>
            </a:xfrm>
            <a:custGeom>
              <a:avLst/>
              <a:gdLst/>
              <a:ahLst/>
              <a:cxnLst/>
              <a:rect r="r" b="b" t="t" l="l"/>
              <a:pathLst>
                <a:path h="521630" w="1111794">
                  <a:moveTo>
                    <a:pt x="60522" y="0"/>
                  </a:moveTo>
                  <a:lnTo>
                    <a:pt x="1051272" y="0"/>
                  </a:lnTo>
                  <a:cubicBezTo>
                    <a:pt x="1067324" y="0"/>
                    <a:pt x="1082718" y="6376"/>
                    <a:pt x="1094068" y="17726"/>
                  </a:cubicBezTo>
                  <a:cubicBezTo>
                    <a:pt x="1105418" y="29076"/>
                    <a:pt x="1111794" y="44470"/>
                    <a:pt x="1111794" y="60522"/>
                  </a:cubicBezTo>
                  <a:lnTo>
                    <a:pt x="1111794" y="461108"/>
                  </a:lnTo>
                  <a:cubicBezTo>
                    <a:pt x="1111794" y="494533"/>
                    <a:pt x="1084698" y="521630"/>
                    <a:pt x="1051272" y="521630"/>
                  </a:cubicBezTo>
                  <a:lnTo>
                    <a:pt x="60522" y="521630"/>
                  </a:lnTo>
                  <a:cubicBezTo>
                    <a:pt x="44470" y="521630"/>
                    <a:pt x="29076" y="515253"/>
                    <a:pt x="17726" y="503903"/>
                  </a:cubicBezTo>
                  <a:cubicBezTo>
                    <a:pt x="6376" y="492553"/>
                    <a:pt x="0" y="477159"/>
                    <a:pt x="0" y="461108"/>
                  </a:cubicBezTo>
                  <a:lnTo>
                    <a:pt x="0" y="60522"/>
                  </a:lnTo>
                  <a:cubicBezTo>
                    <a:pt x="0" y="27097"/>
                    <a:pt x="27097" y="0"/>
                    <a:pt x="60522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11794" cy="559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5357234" y="6853809"/>
            <a:ext cx="1865055" cy="1524806"/>
          </a:xfrm>
          <a:prstGeom prst="line">
            <a:avLst/>
          </a:prstGeom>
          <a:ln cap="flat" w="85725">
            <a:solidFill>
              <a:srgbClr val="015A8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 flipV="true">
            <a:off x="9793532" y="4942646"/>
            <a:ext cx="1992288" cy="2422166"/>
          </a:xfrm>
          <a:prstGeom prst="line">
            <a:avLst/>
          </a:prstGeom>
          <a:ln cap="flat" w="85725">
            <a:solidFill>
              <a:srgbClr val="015A83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4365326" y="4434166"/>
            <a:ext cx="3984282" cy="2419643"/>
            <a:chOff x="0" y="0"/>
            <a:chExt cx="1049358" cy="6372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49358" cy="637272"/>
            </a:xfrm>
            <a:custGeom>
              <a:avLst/>
              <a:gdLst/>
              <a:ahLst/>
              <a:cxnLst/>
              <a:rect r="r" b="b" t="t" l="l"/>
              <a:pathLst>
                <a:path h="637272" w="1049358">
                  <a:moveTo>
                    <a:pt x="64123" y="0"/>
                  </a:moveTo>
                  <a:lnTo>
                    <a:pt x="985235" y="0"/>
                  </a:lnTo>
                  <a:cubicBezTo>
                    <a:pt x="1020649" y="0"/>
                    <a:pt x="1049358" y="28709"/>
                    <a:pt x="1049358" y="64123"/>
                  </a:cubicBezTo>
                  <a:lnTo>
                    <a:pt x="1049358" y="573149"/>
                  </a:lnTo>
                  <a:cubicBezTo>
                    <a:pt x="1049358" y="590156"/>
                    <a:pt x="1042602" y="606466"/>
                    <a:pt x="1030577" y="618491"/>
                  </a:cubicBezTo>
                  <a:cubicBezTo>
                    <a:pt x="1018552" y="630516"/>
                    <a:pt x="1002242" y="637272"/>
                    <a:pt x="985235" y="637272"/>
                  </a:cubicBezTo>
                  <a:lnTo>
                    <a:pt x="64123" y="637272"/>
                  </a:lnTo>
                  <a:cubicBezTo>
                    <a:pt x="28709" y="637272"/>
                    <a:pt x="0" y="608563"/>
                    <a:pt x="0" y="573149"/>
                  </a:cubicBezTo>
                  <a:lnTo>
                    <a:pt x="0" y="64123"/>
                  </a:lnTo>
                  <a:cubicBezTo>
                    <a:pt x="0" y="28709"/>
                    <a:pt x="28709" y="0"/>
                    <a:pt x="64123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049358" cy="675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689061" y="5105436"/>
            <a:ext cx="3200116" cy="48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Codificação/Build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29265" y="8074282"/>
            <a:ext cx="4343539" cy="54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7"/>
              </a:lnSpc>
            </a:pPr>
            <a:r>
              <a:rPr lang="en-US" sz="3148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Configuração/realesa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80372" y="4651505"/>
            <a:ext cx="3032241" cy="525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Execução/run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86245" y="1559081"/>
            <a:ext cx="1062816" cy="918008"/>
          </a:xfrm>
          <a:custGeom>
            <a:avLst/>
            <a:gdLst/>
            <a:ahLst/>
            <a:cxnLst/>
            <a:rect r="r" b="b" t="t" l="l"/>
            <a:pathLst>
              <a:path h="918008" w="1062816">
                <a:moveTo>
                  <a:pt x="0" y="0"/>
                </a:moveTo>
                <a:lnTo>
                  <a:pt x="1062816" y="0"/>
                </a:lnTo>
                <a:lnTo>
                  <a:pt x="1062816" y="918008"/>
                </a:lnTo>
                <a:lnTo>
                  <a:pt x="0" y="91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8478" y="3735805"/>
            <a:ext cx="1139483" cy="1139483"/>
          </a:xfrm>
          <a:custGeom>
            <a:avLst/>
            <a:gdLst/>
            <a:ahLst/>
            <a:cxnLst/>
            <a:rect r="r" b="b" t="t" l="l"/>
            <a:pathLst>
              <a:path h="1139483" w="1139483">
                <a:moveTo>
                  <a:pt x="0" y="0"/>
                </a:moveTo>
                <a:lnTo>
                  <a:pt x="1139483" y="0"/>
                </a:lnTo>
                <a:lnTo>
                  <a:pt x="1139483" y="1139483"/>
                </a:lnTo>
                <a:lnTo>
                  <a:pt x="0" y="1139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512222"/>
            <a:ext cx="18288000" cy="2911124"/>
            <a:chOff x="0" y="0"/>
            <a:chExt cx="4816593" cy="7667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766716"/>
            </a:xfrm>
            <a:custGeom>
              <a:avLst/>
              <a:gdLst/>
              <a:ahLst/>
              <a:cxnLst/>
              <a:rect r="r" b="b" t="t" l="l"/>
              <a:pathLst>
                <a:path h="76671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66716"/>
                  </a:lnTo>
                  <a:lnTo>
                    <a:pt x="0" y="766716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804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674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75010" y="2662148"/>
            <a:ext cx="1017619" cy="10176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568194" y="7173404"/>
            <a:ext cx="9494774" cy="821936"/>
          </a:xfrm>
          <a:custGeom>
            <a:avLst/>
            <a:gdLst/>
            <a:ahLst/>
            <a:cxnLst/>
            <a:rect r="r" b="b" t="t" l="l"/>
            <a:pathLst>
              <a:path h="821936" w="9494774">
                <a:moveTo>
                  <a:pt x="0" y="0"/>
                </a:moveTo>
                <a:lnTo>
                  <a:pt x="9494774" y="0"/>
                </a:lnTo>
                <a:lnTo>
                  <a:pt x="9494774" y="821936"/>
                </a:lnTo>
                <a:lnTo>
                  <a:pt x="0" y="8219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55146" y="1048115"/>
            <a:ext cx="10073074" cy="56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4406" spc="-22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Twelve-Factor App Methodology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15609" y="2893894"/>
            <a:ext cx="3705171" cy="4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Vinculação a portas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73612" y="2924793"/>
            <a:ext cx="220415" cy="43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  <a:spcBef>
                <a:spcPct val="0"/>
              </a:spcBef>
            </a:pPr>
            <a:r>
              <a:rPr lang="en-US" sz="2519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73612" y="3889316"/>
            <a:ext cx="13224178" cy="152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7"/>
              </a:lnSpc>
            </a:pPr>
            <a:r>
              <a:rPr lang="en-US" sz="29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O Django implementa o princípio de Port Binding. Isso significa que ele vincula o aplicativo a uma porta específica, facilitando a configuração do serviço, tanto na nuvem quanto no localhost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7028" y="6807576"/>
            <a:ext cx="18890495" cy="7178388"/>
          </a:xfrm>
          <a:custGeom>
            <a:avLst/>
            <a:gdLst/>
            <a:ahLst/>
            <a:cxnLst/>
            <a:rect r="r" b="b" t="t" l="l"/>
            <a:pathLst>
              <a:path h="7178388" w="18890495">
                <a:moveTo>
                  <a:pt x="0" y="0"/>
                </a:moveTo>
                <a:lnTo>
                  <a:pt x="18890495" y="0"/>
                </a:lnTo>
                <a:lnTo>
                  <a:pt x="18890495" y="7178388"/>
                </a:lnTo>
                <a:lnTo>
                  <a:pt x="0" y="717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0524" y="-1331212"/>
            <a:ext cx="2893222" cy="289322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27498" y="4792806"/>
            <a:ext cx="10633004" cy="86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0"/>
              </a:lnSpc>
            </a:pPr>
            <a:r>
              <a:rPr lang="en-US" sz="6727" spc="-336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Vídeo introdutório do APP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7028" y="6807576"/>
            <a:ext cx="18890495" cy="7178388"/>
          </a:xfrm>
          <a:custGeom>
            <a:avLst/>
            <a:gdLst/>
            <a:ahLst/>
            <a:cxnLst/>
            <a:rect r="r" b="b" t="t" l="l"/>
            <a:pathLst>
              <a:path h="7178388" w="18890495">
                <a:moveTo>
                  <a:pt x="0" y="0"/>
                </a:moveTo>
                <a:lnTo>
                  <a:pt x="18890495" y="0"/>
                </a:lnTo>
                <a:lnTo>
                  <a:pt x="18890495" y="7178388"/>
                </a:lnTo>
                <a:lnTo>
                  <a:pt x="0" y="717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0524" y="-1331212"/>
            <a:ext cx="2893222" cy="289322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85450"/>
            <a:ext cx="18890495" cy="7178388"/>
          </a:xfrm>
          <a:custGeom>
            <a:avLst/>
            <a:gdLst/>
            <a:ahLst/>
            <a:cxnLst/>
            <a:rect r="r" b="b" t="t" l="l"/>
            <a:pathLst>
              <a:path h="7178388" w="18890495">
                <a:moveTo>
                  <a:pt x="0" y="0"/>
                </a:moveTo>
                <a:lnTo>
                  <a:pt x="18890495" y="0"/>
                </a:lnTo>
                <a:lnTo>
                  <a:pt x="18890495" y="7178388"/>
                </a:lnTo>
                <a:lnTo>
                  <a:pt x="0" y="717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0524" y="-1331212"/>
            <a:ext cx="2893222" cy="289322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608383" y="2220550"/>
            <a:ext cx="4902804" cy="6356958"/>
          </a:xfrm>
          <a:custGeom>
            <a:avLst/>
            <a:gdLst/>
            <a:ahLst/>
            <a:cxnLst/>
            <a:rect r="r" b="b" t="t" l="l"/>
            <a:pathLst>
              <a:path h="6356958" w="4902804">
                <a:moveTo>
                  <a:pt x="0" y="0"/>
                </a:moveTo>
                <a:lnTo>
                  <a:pt x="4902804" y="0"/>
                </a:lnTo>
                <a:lnTo>
                  <a:pt x="490280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0206" y="4348174"/>
            <a:ext cx="10302128" cy="105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7"/>
              </a:lnSpc>
            </a:pPr>
            <a:r>
              <a:rPr lang="en-US" sz="8197" spc="-409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Landing page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2937" y="3106238"/>
            <a:ext cx="20473874" cy="7848319"/>
          </a:xfrm>
          <a:custGeom>
            <a:avLst/>
            <a:gdLst/>
            <a:ahLst/>
            <a:cxnLst/>
            <a:rect r="r" b="b" t="t" l="l"/>
            <a:pathLst>
              <a:path h="7848319" w="20473874">
                <a:moveTo>
                  <a:pt x="0" y="0"/>
                </a:moveTo>
                <a:lnTo>
                  <a:pt x="20473874" y="0"/>
                </a:lnTo>
                <a:lnTo>
                  <a:pt x="20473874" y="7848319"/>
                </a:lnTo>
                <a:lnTo>
                  <a:pt x="0" y="7848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06836" y="5255236"/>
            <a:ext cx="2610701" cy="50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3959" spc="-197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Obrigado!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08749" y="2854048"/>
            <a:ext cx="7688022" cy="2002220"/>
            <a:chOff x="0" y="0"/>
            <a:chExt cx="10250696" cy="266962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173483" y="1208627"/>
              <a:ext cx="7077214" cy="1335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44"/>
                </a:lnSpc>
              </a:pPr>
              <a:r>
                <a:rPr lang="en-US" sz="7415" spc="-37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08489" cy="2669627"/>
            </a:xfrm>
            <a:custGeom>
              <a:avLst/>
              <a:gdLst/>
              <a:ahLst/>
              <a:cxnLst/>
              <a:rect r="r" b="b" t="t" l="l"/>
              <a:pathLst>
                <a:path h="2669627" w="4008489">
                  <a:moveTo>
                    <a:pt x="0" y="0"/>
                  </a:moveTo>
                  <a:lnTo>
                    <a:pt x="4008489" y="0"/>
                  </a:lnTo>
                  <a:lnTo>
                    <a:pt x="4008489" y="2669627"/>
                  </a:lnTo>
                  <a:lnTo>
                    <a:pt x="0" y="2669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6523" y="7973308"/>
            <a:ext cx="1660145" cy="16601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06523" y="5716397"/>
            <a:ext cx="1660145" cy="16601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06523" y="3456177"/>
            <a:ext cx="1660145" cy="16601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06523" y="1199267"/>
            <a:ext cx="1660145" cy="166014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186245" y="1559081"/>
            <a:ext cx="1062816" cy="918008"/>
          </a:xfrm>
          <a:custGeom>
            <a:avLst/>
            <a:gdLst/>
            <a:ahLst/>
            <a:cxnLst/>
            <a:rect r="r" b="b" t="t" l="l"/>
            <a:pathLst>
              <a:path h="918008" w="1062816">
                <a:moveTo>
                  <a:pt x="0" y="0"/>
                </a:moveTo>
                <a:lnTo>
                  <a:pt x="1062816" y="0"/>
                </a:lnTo>
                <a:lnTo>
                  <a:pt x="1062816" y="918008"/>
                </a:lnTo>
                <a:lnTo>
                  <a:pt x="0" y="91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58478" y="3735805"/>
            <a:ext cx="1139483" cy="1139483"/>
          </a:xfrm>
          <a:custGeom>
            <a:avLst/>
            <a:gdLst/>
            <a:ahLst/>
            <a:cxnLst/>
            <a:rect r="r" b="b" t="t" l="l"/>
            <a:pathLst>
              <a:path h="1139483" w="1139483">
                <a:moveTo>
                  <a:pt x="0" y="0"/>
                </a:moveTo>
                <a:lnTo>
                  <a:pt x="1139483" y="0"/>
                </a:lnTo>
                <a:lnTo>
                  <a:pt x="1139483" y="1139483"/>
                </a:lnTo>
                <a:lnTo>
                  <a:pt x="0" y="1139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081856" y="5822552"/>
            <a:ext cx="1404728" cy="1348539"/>
          </a:xfrm>
          <a:custGeom>
            <a:avLst/>
            <a:gdLst/>
            <a:ahLst/>
            <a:cxnLst/>
            <a:rect r="r" b="b" t="t" l="l"/>
            <a:pathLst>
              <a:path h="1348539" w="1404728">
                <a:moveTo>
                  <a:pt x="0" y="0"/>
                </a:moveTo>
                <a:lnTo>
                  <a:pt x="1404728" y="0"/>
                </a:lnTo>
                <a:lnTo>
                  <a:pt x="1404728" y="1348539"/>
                </a:lnTo>
                <a:lnTo>
                  <a:pt x="0" y="1348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34608" y="8335649"/>
            <a:ext cx="1166091" cy="1056770"/>
          </a:xfrm>
          <a:custGeom>
            <a:avLst/>
            <a:gdLst/>
            <a:ahLst/>
            <a:cxnLst/>
            <a:rect r="r" b="b" t="t" l="l"/>
            <a:pathLst>
              <a:path h="1056770" w="1166091">
                <a:moveTo>
                  <a:pt x="0" y="0"/>
                </a:moveTo>
                <a:lnTo>
                  <a:pt x="1166091" y="0"/>
                </a:lnTo>
                <a:lnTo>
                  <a:pt x="1166091" y="1056770"/>
                </a:lnTo>
                <a:lnTo>
                  <a:pt x="0" y="10567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0" y="-313858"/>
            <a:ext cx="8766284" cy="6810680"/>
            <a:chOff x="0" y="0"/>
            <a:chExt cx="2308816" cy="17937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08815" cy="1793759"/>
            </a:xfrm>
            <a:custGeom>
              <a:avLst/>
              <a:gdLst/>
              <a:ahLst/>
              <a:cxnLst/>
              <a:rect r="r" b="b" t="t" l="l"/>
              <a:pathLst>
                <a:path h="1793759" w="2308815">
                  <a:moveTo>
                    <a:pt x="0" y="0"/>
                  </a:moveTo>
                  <a:lnTo>
                    <a:pt x="2308815" y="0"/>
                  </a:lnTo>
                  <a:lnTo>
                    <a:pt x="2308815" y="1793759"/>
                  </a:lnTo>
                  <a:lnTo>
                    <a:pt x="0" y="1793759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308816" cy="1831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0" y="6346814"/>
            <a:ext cx="8766284" cy="6885904"/>
            <a:chOff x="0" y="0"/>
            <a:chExt cx="2308816" cy="18135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08815" cy="1813571"/>
            </a:xfrm>
            <a:custGeom>
              <a:avLst/>
              <a:gdLst/>
              <a:ahLst/>
              <a:cxnLst/>
              <a:rect r="r" b="b" t="t" l="l"/>
              <a:pathLst>
                <a:path h="1813571" w="2308815">
                  <a:moveTo>
                    <a:pt x="0" y="0"/>
                  </a:moveTo>
                  <a:lnTo>
                    <a:pt x="2308815" y="0"/>
                  </a:lnTo>
                  <a:lnTo>
                    <a:pt x="2308815" y="1813571"/>
                  </a:lnTo>
                  <a:lnTo>
                    <a:pt x="0" y="1813571"/>
                  </a:ln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308816" cy="1851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112005" y="3679766"/>
            <a:ext cx="4495147" cy="6987276"/>
          </a:xfrm>
          <a:custGeom>
            <a:avLst/>
            <a:gdLst/>
            <a:ahLst/>
            <a:cxnLst/>
            <a:rect r="r" b="b" t="t" l="l"/>
            <a:pathLst>
              <a:path h="6987276" w="4495147">
                <a:moveTo>
                  <a:pt x="0" y="0"/>
                </a:moveTo>
                <a:lnTo>
                  <a:pt x="4495147" y="0"/>
                </a:lnTo>
                <a:lnTo>
                  <a:pt x="4495147" y="6987276"/>
                </a:lnTo>
                <a:lnTo>
                  <a:pt x="0" y="69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135568" y="2782797"/>
            <a:ext cx="6042172" cy="95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9"/>
              </a:lnSpc>
            </a:pPr>
            <a:r>
              <a:rPr lang="en-US" sz="7378" spc="-368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Tópicos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959447" y="1751844"/>
            <a:ext cx="340324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Equipe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59447" y="4028052"/>
            <a:ext cx="328865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Planejamento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59447" y="6069319"/>
            <a:ext cx="428029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Propostas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59447" y="8366194"/>
            <a:ext cx="4053097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The Twelve-Factor App Methodology</a:t>
            </a:r>
            <a:r>
              <a:rPr lang="en-US" sz="2900" spc="-145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 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-46746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85450"/>
            <a:ext cx="18890495" cy="7178388"/>
          </a:xfrm>
          <a:custGeom>
            <a:avLst/>
            <a:gdLst/>
            <a:ahLst/>
            <a:cxnLst/>
            <a:rect r="r" b="b" t="t" l="l"/>
            <a:pathLst>
              <a:path h="7178388" w="18890495">
                <a:moveTo>
                  <a:pt x="0" y="0"/>
                </a:moveTo>
                <a:lnTo>
                  <a:pt x="18890495" y="0"/>
                </a:lnTo>
                <a:lnTo>
                  <a:pt x="18890495" y="7178388"/>
                </a:lnTo>
                <a:lnTo>
                  <a:pt x="0" y="717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0524" y="-1331212"/>
            <a:ext cx="2893222" cy="289322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10206" y="3849650"/>
            <a:ext cx="10302128" cy="2047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7"/>
              </a:lnSpc>
            </a:pPr>
            <a:r>
              <a:rPr lang="en-US" sz="8197" spc="-409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Qual é o nosso produto?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118795" y="1440841"/>
            <a:ext cx="10521109" cy="9931284"/>
            <a:chOff x="0" y="0"/>
            <a:chExt cx="14028145" cy="132417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28145" cy="13241711"/>
            </a:xfrm>
            <a:custGeom>
              <a:avLst/>
              <a:gdLst/>
              <a:ahLst/>
              <a:cxnLst/>
              <a:rect r="r" b="b" t="t" l="l"/>
              <a:pathLst>
                <a:path h="13241711" w="14028145">
                  <a:moveTo>
                    <a:pt x="0" y="0"/>
                  </a:moveTo>
                  <a:lnTo>
                    <a:pt x="14028145" y="0"/>
                  </a:lnTo>
                  <a:lnTo>
                    <a:pt x="14028145" y="13241711"/>
                  </a:lnTo>
                  <a:lnTo>
                    <a:pt x="0" y="13241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46746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301" y="4074974"/>
            <a:ext cx="6959455" cy="6649180"/>
          </a:xfrm>
          <a:custGeom>
            <a:avLst/>
            <a:gdLst/>
            <a:ahLst/>
            <a:cxnLst/>
            <a:rect r="r" b="b" t="t" l="l"/>
            <a:pathLst>
              <a:path h="6649180" w="6959455">
                <a:moveTo>
                  <a:pt x="0" y="0"/>
                </a:moveTo>
                <a:lnTo>
                  <a:pt x="6959456" y="0"/>
                </a:lnTo>
                <a:lnTo>
                  <a:pt x="6959456" y="6649180"/>
                </a:lnTo>
                <a:lnTo>
                  <a:pt x="0" y="664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55594" y="-643602"/>
            <a:ext cx="2379349" cy="237934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098325" y="668211"/>
            <a:ext cx="2379349" cy="23793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9FE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787471" y="4395562"/>
            <a:ext cx="8713058" cy="40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O aplicativo Book Swap  é uma plataforma online que conecta amantes de livros para troca de obras literárias.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 Com objetivo de promover o compartilhamento de conhecimento e criar conexões por meio da paixão pelos livros.</a:t>
            </a:r>
          </a:p>
          <a:p>
            <a:pPr algn="just">
              <a:lnSpc>
                <a:spcPts val="406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4787471" y="1735747"/>
            <a:ext cx="8071759" cy="2102158"/>
            <a:chOff x="0" y="0"/>
            <a:chExt cx="10762345" cy="280287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3331883" y="1288971"/>
              <a:ext cx="7430462" cy="1382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96"/>
                </a:lnSpc>
              </a:pPr>
              <a:r>
                <a:rPr lang="en-US" sz="7785" spc="-389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08567" cy="2802878"/>
            </a:xfrm>
            <a:custGeom>
              <a:avLst/>
              <a:gdLst/>
              <a:ahLst/>
              <a:cxnLst/>
              <a:rect r="r" b="b" t="t" l="l"/>
              <a:pathLst>
                <a:path h="2802878" w="4208567">
                  <a:moveTo>
                    <a:pt x="0" y="0"/>
                  </a:moveTo>
                  <a:lnTo>
                    <a:pt x="4208567" y="0"/>
                  </a:lnTo>
                  <a:lnTo>
                    <a:pt x="4208567" y="2802878"/>
                  </a:lnTo>
                  <a:lnTo>
                    <a:pt x="0" y="2802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802669" y="-60125"/>
            <a:ext cx="20947769" cy="6581091"/>
          </a:xfrm>
          <a:custGeom>
            <a:avLst/>
            <a:gdLst/>
            <a:ahLst/>
            <a:cxnLst/>
            <a:rect r="r" b="b" t="t" l="l"/>
            <a:pathLst>
              <a:path h="6581091" w="20947769">
                <a:moveTo>
                  <a:pt x="0" y="6581090"/>
                </a:moveTo>
                <a:lnTo>
                  <a:pt x="20947769" y="6581090"/>
                </a:lnTo>
                <a:lnTo>
                  <a:pt x="20947769" y="0"/>
                </a:lnTo>
                <a:lnTo>
                  <a:pt x="0" y="0"/>
                </a:lnTo>
                <a:lnTo>
                  <a:pt x="0" y="658109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101322"/>
            <a:ext cx="3984282" cy="2419643"/>
            <a:chOff x="0" y="0"/>
            <a:chExt cx="1049358" cy="6372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9358" cy="637272"/>
            </a:xfrm>
            <a:custGeom>
              <a:avLst/>
              <a:gdLst/>
              <a:ahLst/>
              <a:cxnLst/>
              <a:rect r="r" b="b" t="t" l="l"/>
              <a:pathLst>
                <a:path h="637272" w="1049358">
                  <a:moveTo>
                    <a:pt x="64123" y="0"/>
                  </a:moveTo>
                  <a:lnTo>
                    <a:pt x="985235" y="0"/>
                  </a:lnTo>
                  <a:cubicBezTo>
                    <a:pt x="1020649" y="0"/>
                    <a:pt x="1049358" y="28709"/>
                    <a:pt x="1049358" y="64123"/>
                  </a:cubicBezTo>
                  <a:lnTo>
                    <a:pt x="1049358" y="573149"/>
                  </a:lnTo>
                  <a:cubicBezTo>
                    <a:pt x="1049358" y="590156"/>
                    <a:pt x="1042602" y="606466"/>
                    <a:pt x="1030577" y="618491"/>
                  </a:cubicBezTo>
                  <a:cubicBezTo>
                    <a:pt x="1018552" y="630516"/>
                    <a:pt x="1002242" y="637272"/>
                    <a:pt x="985235" y="637272"/>
                  </a:cubicBezTo>
                  <a:lnTo>
                    <a:pt x="64123" y="637272"/>
                  </a:lnTo>
                  <a:cubicBezTo>
                    <a:pt x="28709" y="637272"/>
                    <a:pt x="0" y="608563"/>
                    <a:pt x="0" y="573149"/>
                  </a:cubicBezTo>
                  <a:lnTo>
                    <a:pt x="0" y="64123"/>
                  </a:lnTo>
                  <a:cubicBezTo>
                    <a:pt x="0" y="28709"/>
                    <a:pt x="28709" y="0"/>
                    <a:pt x="64123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49358" cy="675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85663" y="7031968"/>
            <a:ext cx="4957493" cy="2027607"/>
            <a:chOff x="0" y="0"/>
            <a:chExt cx="1305677" cy="534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5677" cy="534020"/>
            </a:xfrm>
            <a:custGeom>
              <a:avLst/>
              <a:gdLst/>
              <a:ahLst/>
              <a:cxnLst/>
              <a:rect r="r" b="b" t="t" l="l"/>
              <a:pathLst>
                <a:path h="534020" w="1305677">
                  <a:moveTo>
                    <a:pt x="51535" y="0"/>
                  </a:moveTo>
                  <a:lnTo>
                    <a:pt x="1254142" y="0"/>
                  </a:lnTo>
                  <a:cubicBezTo>
                    <a:pt x="1282604" y="0"/>
                    <a:pt x="1305677" y="23073"/>
                    <a:pt x="1305677" y="51535"/>
                  </a:cubicBezTo>
                  <a:lnTo>
                    <a:pt x="1305677" y="482485"/>
                  </a:lnTo>
                  <a:cubicBezTo>
                    <a:pt x="1305677" y="510947"/>
                    <a:pt x="1282604" y="534020"/>
                    <a:pt x="1254142" y="534020"/>
                  </a:cubicBezTo>
                  <a:lnTo>
                    <a:pt x="51535" y="534020"/>
                  </a:lnTo>
                  <a:cubicBezTo>
                    <a:pt x="23073" y="534020"/>
                    <a:pt x="0" y="510947"/>
                    <a:pt x="0" y="482485"/>
                  </a:cubicBezTo>
                  <a:lnTo>
                    <a:pt x="0" y="51535"/>
                  </a:lnTo>
                  <a:cubicBezTo>
                    <a:pt x="0" y="23073"/>
                    <a:pt x="23073" y="0"/>
                    <a:pt x="51535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05677" cy="572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49195" y="3619521"/>
            <a:ext cx="4221344" cy="1980562"/>
            <a:chOff x="0" y="0"/>
            <a:chExt cx="1111794" cy="521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1794" cy="521630"/>
            </a:xfrm>
            <a:custGeom>
              <a:avLst/>
              <a:gdLst/>
              <a:ahLst/>
              <a:cxnLst/>
              <a:rect r="r" b="b" t="t" l="l"/>
              <a:pathLst>
                <a:path h="521630" w="1111794">
                  <a:moveTo>
                    <a:pt x="60522" y="0"/>
                  </a:moveTo>
                  <a:lnTo>
                    <a:pt x="1051272" y="0"/>
                  </a:lnTo>
                  <a:cubicBezTo>
                    <a:pt x="1067324" y="0"/>
                    <a:pt x="1082718" y="6376"/>
                    <a:pt x="1094068" y="17726"/>
                  </a:cubicBezTo>
                  <a:cubicBezTo>
                    <a:pt x="1105418" y="29076"/>
                    <a:pt x="1111794" y="44470"/>
                    <a:pt x="1111794" y="60522"/>
                  </a:cubicBezTo>
                  <a:lnTo>
                    <a:pt x="1111794" y="461108"/>
                  </a:lnTo>
                  <a:cubicBezTo>
                    <a:pt x="1111794" y="494533"/>
                    <a:pt x="1084698" y="521630"/>
                    <a:pt x="1051272" y="521630"/>
                  </a:cubicBezTo>
                  <a:lnTo>
                    <a:pt x="60522" y="521630"/>
                  </a:lnTo>
                  <a:cubicBezTo>
                    <a:pt x="44470" y="521630"/>
                    <a:pt x="29076" y="515253"/>
                    <a:pt x="17726" y="503903"/>
                  </a:cubicBezTo>
                  <a:cubicBezTo>
                    <a:pt x="6376" y="492553"/>
                    <a:pt x="0" y="477159"/>
                    <a:pt x="0" y="461108"/>
                  </a:cubicBezTo>
                  <a:lnTo>
                    <a:pt x="0" y="60522"/>
                  </a:lnTo>
                  <a:cubicBezTo>
                    <a:pt x="0" y="27097"/>
                    <a:pt x="27097" y="0"/>
                    <a:pt x="60522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11794" cy="559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719839" y="6949590"/>
            <a:ext cx="4539461" cy="1890817"/>
            <a:chOff x="0" y="0"/>
            <a:chExt cx="1195578" cy="497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5578" cy="497993"/>
            </a:xfrm>
            <a:custGeom>
              <a:avLst/>
              <a:gdLst/>
              <a:ahLst/>
              <a:cxnLst/>
              <a:rect r="r" b="b" t="t" l="l"/>
              <a:pathLst>
                <a:path h="497993" w="1195578">
                  <a:moveTo>
                    <a:pt x="56281" y="0"/>
                  </a:moveTo>
                  <a:lnTo>
                    <a:pt x="1139298" y="0"/>
                  </a:lnTo>
                  <a:cubicBezTo>
                    <a:pt x="1154224" y="0"/>
                    <a:pt x="1168539" y="5930"/>
                    <a:pt x="1179094" y="16484"/>
                  </a:cubicBezTo>
                  <a:cubicBezTo>
                    <a:pt x="1189649" y="27039"/>
                    <a:pt x="1195578" y="41354"/>
                    <a:pt x="1195578" y="56281"/>
                  </a:cubicBezTo>
                  <a:lnTo>
                    <a:pt x="1195578" y="441712"/>
                  </a:lnTo>
                  <a:cubicBezTo>
                    <a:pt x="1195578" y="472795"/>
                    <a:pt x="1170381" y="497993"/>
                    <a:pt x="1139298" y="497993"/>
                  </a:cubicBezTo>
                  <a:lnTo>
                    <a:pt x="56281" y="497993"/>
                  </a:lnTo>
                  <a:cubicBezTo>
                    <a:pt x="41354" y="497993"/>
                    <a:pt x="27039" y="492063"/>
                    <a:pt x="16484" y="481509"/>
                  </a:cubicBezTo>
                  <a:cubicBezTo>
                    <a:pt x="5930" y="470954"/>
                    <a:pt x="0" y="456639"/>
                    <a:pt x="0" y="441712"/>
                  </a:cubicBezTo>
                  <a:lnTo>
                    <a:pt x="0" y="56281"/>
                  </a:lnTo>
                  <a:cubicBezTo>
                    <a:pt x="0" y="25198"/>
                    <a:pt x="25198" y="0"/>
                    <a:pt x="56281" y="0"/>
                  </a:cubicBez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95578" cy="536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2020608" y="6520965"/>
            <a:ext cx="1865055" cy="1524806"/>
          </a:xfrm>
          <a:prstGeom prst="line">
            <a:avLst/>
          </a:prstGeom>
          <a:ln cap="flat" w="85725">
            <a:solidFill>
              <a:srgbClr val="015A8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 flipV="true">
            <a:off x="6456906" y="4609802"/>
            <a:ext cx="1992288" cy="2422166"/>
          </a:xfrm>
          <a:prstGeom prst="line">
            <a:avLst/>
          </a:prstGeom>
          <a:ln cap="flat" w="85725">
            <a:solidFill>
              <a:srgbClr val="015A8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12670538" y="4609802"/>
            <a:ext cx="2457470" cy="2339789"/>
          </a:xfrm>
          <a:prstGeom prst="line">
            <a:avLst/>
          </a:prstGeom>
          <a:ln cap="flat" w="85725">
            <a:solidFill>
              <a:srgbClr val="015A8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13581387" y="7590064"/>
            <a:ext cx="2816366" cy="543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8"/>
              </a:lnSpc>
            </a:pPr>
            <a:r>
              <a:rPr lang="en-US" sz="3155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Gamificação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8866" y="2146793"/>
            <a:ext cx="5733593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000" spc="-300">
                <a:solidFill>
                  <a:srgbClr val="015A8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Inovações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2436" y="4772592"/>
            <a:ext cx="3200116" cy="98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20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Personalização de perfil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30089" y="7463800"/>
            <a:ext cx="3068639" cy="1097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7"/>
              </a:lnSpc>
            </a:pPr>
            <a:r>
              <a:rPr lang="en-US" sz="3148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Chat entre usuários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15528" y="3947691"/>
            <a:ext cx="2288676" cy="107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Sanchez"/>
                <a:ea typeface="Sanchez"/>
                <a:cs typeface="Sanchez"/>
                <a:sym typeface="Sanchez"/>
              </a:rPr>
              <a:t>Sistema de trocas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170871" y="321653"/>
            <a:ext cx="2714884" cy="707047"/>
            <a:chOff x="0" y="0"/>
            <a:chExt cx="3619846" cy="94273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9" y="-731723"/>
            <a:ext cx="8747186" cy="11383958"/>
            <a:chOff x="0" y="0"/>
            <a:chExt cx="2303786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3786" cy="2998244"/>
            </a:xfrm>
            <a:custGeom>
              <a:avLst/>
              <a:gdLst/>
              <a:ahLst/>
              <a:cxnLst/>
              <a:rect r="r" b="b" t="t" l="l"/>
              <a:pathLst>
                <a:path h="2998244" w="2303786">
                  <a:moveTo>
                    <a:pt x="0" y="0"/>
                  </a:moveTo>
                  <a:lnTo>
                    <a:pt x="2303786" y="0"/>
                  </a:lnTo>
                  <a:lnTo>
                    <a:pt x="2303786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3786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3497218" y="2260595"/>
            <a:ext cx="11017470" cy="5765809"/>
          </a:xfrm>
          <a:custGeom>
            <a:avLst/>
            <a:gdLst/>
            <a:ahLst/>
            <a:cxnLst/>
            <a:rect r="r" b="b" t="t" l="l"/>
            <a:pathLst>
              <a:path h="5765809" w="11017470">
                <a:moveTo>
                  <a:pt x="0" y="0"/>
                </a:moveTo>
                <a:lnTo>
                  <a:pt x="11017470" y="0"/>
                </a:lnTo>
                <a:lnTo>
                  <a:pt x="11017470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1641" y="-1446611"/>
            <a:ext cx="2893222" cy="28932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98720" y="1923442"/>
            <a:ext cx="1646028" cy="16460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984843" y="2017302"/>
            <a:ext cx="1458308" cy="1458308"/>
          </a:xfrm>
          <a:custGeom>
            <a:avLst/>
            <a:gdLst/>
            <a:ahLst/>
            <a:cxnLst/>
            <a:rect r="r" b="b" t="t" l="l"/>
            <a:pathLst>
              <a:path h="1458308" w="1458308">
                <a:moveTo>
                  <a:pt x="0" y="0"/>
                </a:moveTo>
                <a:lnTo>
                  <a:pt x="1458307" y="0"/>
                </a:lnTo>
                <a:lnTo>
                  <a:pt x="1458307" y="1458308"/>
                </a:lnTo>
                <a:lnTo>
                  <a:pt x="0" y="1458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798720" y="6318583"/>
            <a:ext cx="1646028" cy="164602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46746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7984843" y="6509368"/>
            <a:ext cx="1272185" cy="1272185"/>
          </a:xfrm>
          <a:custGeom>
            <a:avLst/>
            <a:gdLst/>
            <a:ahLst/>
            <a:cxnLst/>
            <a:rect r="r" b="b" t="t" l="l"/>
            <a:pathLst>
              <a:path h="1272185" w="1272185">
                <a:moveTo>
                  <a:pt x="0" y="0"/>
                </a:moveTo>
                <a:lnTo>
                  <a:pt x="1272185" y="0"/>
                </a:lnTo>
                <a:lnTo>
                  <a:pt x="1272185" y="1272185"/>
                </a:lnTo>
                <a:lnTo>
                  <a:pt x="0" y="1272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9" t="0" r="-1179" b="-2359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39601" y="4562205"/>
            <a:ext cx="4984421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 spc="-30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Tecnologias Utilizadas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5426" y="2792266"/>
            <a:ext cx="7011686" cy="216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3"/>
              </a:lnSpc>
            </a:pPr>
            <a:r>
              <a:rPr lang="en-US" sz="2080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O Figma é uma ferramenta de design colaborativa na nuvem, ideal para criar interfaces, protótipos e gráficos.</a:t>
            </a:r>
          </a:p>
          <a:p>
            <a:pPr algn="l">
              <a:lnSpc>
                <a:spcPts val="2913"/>
              </a:lnSpc>
            </a:pPr>
          </a:p>
          <a:p>
            <a:pPr algn="l">
              <a:lnSpc>
                <a:spcPts val="2913"/>
              </a:lnSpc>
            </a:pPr>
          </a:p>
          <a:p>
            <a:pPr algn="l">
              <a:lnSpc>
                <a:spcPts val="291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906543" y="2299104"/>
            <a:ext cx="256517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i="true">
                <a:solidFill>
                  <a:srgbClr val="019FEC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Figma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93115" y="7107360"/>
            <a:ext cx="7233996" cy="184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7"/>
              </a:lnSpc>
            </a:pPr>
            <a:r>
              <a:rPr lang="en-US" sz="21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O Expo é um framework para desenvolvimento de aplicativos móveis com React Native. Ele simplifica o processo com ferramentas, bibliotecas e suporte nativo integrado, permitindo criar, testar e publicar apps de forma rápida e eficiente.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32820" y="6600810"/>
            <a:ext cx="256517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i="true">
                <a:solidFill>
                  <a:srgbClr val="019FEC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Expo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9" y="-731723"/>
            <a:ext cx="8747186" cy="11383958"/>
            <a:chOff x="0" y="0"/>
            <a:chExt cx="2303786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3786" cy="2998244"/>
            </a:xfrm>
            <a:custGeom>
              <a:avLst/>
              <a:gdLst/>
              <a:ahLst/>
              <a:cxnLst/>
              <a:rect r="r" b="b" t="t" l="l"/>
              <a:pathLst>
                <a:path h="2998244" w="2303786">
                  <a:moveTo>
                    <a:pt x="0" y="0"/>
                  </a:moveTo>
                  <a:lnTo>
                    <a:pt x="2303786" y="0"/>
                  </a:lnTo>
                  <a:lnTo>
                    <a:pt x="2303786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3786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3497218" y="2260595"/>
            <a:ext cx="11017470" cy="5765809"/>
          </a:xfrm>
          <a:custGeom>
            <a:avLst/>
            <a:gdLst/>
            <a:ahLst/>
            <a:cxnLst/>
            <a:rect r="r" b="b" t="t" l="l"/>
            <a:pathLst>
              <a:path h="5765809" w="11017470">
                <a:moveTo>
                  <a:pt x="0" y="0"/>
                </a:moveTo>
                <a:lnTo>
                  <a:pt x="11017470" y="0"/>
                </a:lnTo>
                <a:lnTo>
                  <a:pt x="11017470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1641" y="-1446611"/>
            <a:ext cx="2893222" cy="28932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24172" y="5993017"/>
            <a:ext cx="1646028" cy="16460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777042" y="6228296"/>
            <a:ext cx="1940288" cy="1091412"/>
          </a:xfrm>
          <a:custGeom>
            <a:avLst/>
            <a:gdLst/>
            <a:ahLst/>
            <a:cxnLst/>
            <a:rect r="r" b="b" t="t" l="l"/>
            <a:pathLst>
              <a:path h="1091412" w="1940288">
                <a:moveTo>
                  <a:pt x="0" y="0"/>
                </a:moveTo>
                <a:lnTo>
                  <a:pt x="1940288" y="0"/>
                </a:lnTo>
                <a:lnTo>
                  <a:pt x="1940288" y="1091412"/>
                </a:lnTo>
                <a:lnTo>
                  <a:pt x="0" y="1091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39601" y="4562205"/>
            <a:ext cx="4984421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 spc="-30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Tecnologias Utilizadas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00868" y="6808199"/>
            <a:ext cx="7233996" cy="258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7"/>
              </a:lnSpc>
            </a:pPr>
            <a:r>
              <a:rPr lang="en-US" sz="21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O GitHub é uma plataforma online para hospedagem de código-fonte, usando o sistema Git para controle de versões. Ele facilita a colaboração entre desenvolvedores, permitindo gerenciar projetos, acompanhar mudanças e trabalhar em equipe.</a:t>
            </a:r>
          </a:p>
          <a:p>
            <a:pPr algn="l">
              <a:lnSpc>
                <a:spcPts val="2987"/>
              </a:lnSpc>
            </a:pPr>
          </a:p>
          <a:p>
            <a:pPr algn="l">
              <a:lnSpc>
                <a:spcPts val="298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640572" y="6301648"/>
            <a:ext cx="256517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i="true">
                <a:solidFill>
                  <a:srgbClr val="019FEC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GitHub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777042" y="1833908"/>
            <a:ext cx="1646028" cy="164602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777042" y="2284299"/>
            <a:ext cx="2074885" cy="916407"/>
          </a:xfrm>
          <a:custGeom>
            <a:avLst/>
            <a:gdLst/>
            <a:ahLst/>
            <a:cxnLst/>
            <a:rect r="r" b="b" t="t" l="l"/>
            <a:pathLst>
              <a:path h="916407" w="2074885">
                <a:moveTo>
                  <a:pt x="0" y="0"/>
                </a:moveTo>
                <a:lnTo>
                  <a:pt x="2074885" y="0"/>
                </a:lnTo>
                <a:lnTo>
                  <a:pt x="2074885" y="916407"/>
                </a:lnTo>
                <a:lnTo>
                  <a:pt x="0" y="916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371437" y="2541556"/>
            <a:ext cx="7233996" cy="138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2005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O Django REST Framework (DRF) é uma poderosa biblioteca para construir APIs em Python usando Django. </a:t>
            </a:r>
          </a:p>
          <a:p>
            <a:pPr algn="l">
              <a:lnSpc>
                <a:spcPts val="2808"/>
              </a:lnSpc>
            </a:pPr>
          </a:p>
          <a:p>
            <a:pPr algn="l">
              <a:lnSpc>
                <a:spcPts val="2808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884864" y="2043081"/>
            <a:ext cx="256517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i="true">
                <a:solidFill>
                  <a:srgbClr val="019FEC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Django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9" y="-731723"/>
            <a:ext cx="8747186" cy="11383958"/>
            <a:chOff x="0" y="0"/>
            <a:chExt cx="2303786" cy="2998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3786" cy="2998244"/>
            </a:xfrm>
            <a:custGeom>
              <a:avLst/>
              <a:gdLst/>
              <a:ahLst/>
              <a:cxnLst/>
              <a:rect r="r" b="b" t="t" l="l"/>
              <a:pathLst>
                <a:path h="2998244" w="2303786">
                  <a:moveTo>
                    <a:pt x="0" y="0"/>
                  </a:moveTo>
                  <a:lnTo>
                    <a:pt x="2303786" y="0"/>
                  </a:lnTo>
                  <a:lnTo>
                    <a:pt x="2303786" y="2998244"/>
                  </a:lnTo>
                  <a:lnTo>
                    <a:pt x="0" y="2998244"/>
                  </a:lnTo>
                  <a:close/>
                </a:path>
              </a:pathLst>
            </a:custGeom>
            <a:solidFill>
              <a:srgbClr val="015A8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03786" cy="3036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3497218" y="2260595"/>
            <a:ext cx="11017470" cy="5765809"/>
          </a:xfrm>
          <a:custGeom>
            <a:avLst/>
            <a:gdLst/>
            <a:ahLst/>
            <a:cxnLst/>
            <a:rect r="r" b="b" t="t" l="l"/>
            <a:pathLst>
              <a:path h="5765809" w="11017470">
                <a:moveTo>
                  <a:pt x="0" y="0"/>
                </a:moveTo>
                <a:lnTo>
                  <a:pt x="11017470" y="0"/>
                </a:lnTo>
                <a:lnTo>
                  <a:pt x="11017470" y="5765810"/>
                </a:lnTo>
                <a:lnTo>
                  <a:pt x="0" y="576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441641" y="-1446611"/>
            <a:ext cx="2893222" cy="28932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24172" y="5993017"/>
            <a:ext cx="1646028" cy="16460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2439" y="9392419"/>
            <a:ext cx="2714884" cy="707047"/>
            <a:chOff x="0" y="0"/>
            <a:chExt cx="3619846" cy="94273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120657" y="432935"/>
              <a:ext cx="2499188" cy="4654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7"/>
                </a:lnSpc>
              </a:pPr>
              <a:r>
                <a:rPr lang="en-US" sz="2618" spc="-130">
                  <a:solidFill>
                    <a:srgbClr val="E7F6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Book Swap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5525" cy="942730"/>
            </a:xfrm>
            <a:custGeom>
              <a:avLst/>
              <a:gdLst/>
              <a:ahLst/>
              <a:cxnLst/>
              <a:rect r="r" b="b" t="t" l="l"/>
              <a:pathLst>
                <a:path h="942730" w="1415525">
                  <a:moveTo>
                    <a:pt x="0" y="0"/>
                  </a:moveTo>
                  <a:lnTo>
                    <a:pt x="1415525" y="0"/>
                  </a:lnTo>
                  <a:lnTo>
                    <a:pt x="1415525" y="942730"/>
                  </a:lnTo>
                  <a:lnTo>
                    <a:pt x="0" y="942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4674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777042" y="1833908"/>
            <a:ext cx="1646028" cy="164602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7F6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976167" y="1954141"/>
            <a:ext cx="1247778" cy="1251031"/>
          </a:xfrm>
          <a:custGeom>
            <a:avLst/>
            <a:gdLst/>
            <a:ahLst/>
            <a:cxnLst/>
            <a:rect r="r" b="b" t="t" l="l"/>
            <a:pathLst>
              <a:path h="1251031" w="1247778">
                <a:moveTo>
                  <a:pt x="0" y="0"/>
                </a:moveTo>
                <a:lnTo>
                  <a:pt x="1247778" y="0"/>
                </a:lnTo>
                <a:lnTo>
                  <a:pt x="1247778" y="1251031"/>
                </a:lnTo>
                <a:lnTo>
                  <a:pt x="0" y="1251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935146" y="6386440"/>
            <a:ext cx="1635053" cy="919718"/>
          </a:xfrm>
          <a:custGeom>
            <a:avLst/>
            <a:gdLst/>
            <a:ahLst/>
            <a:cxnLst/>
            <a:rect r="r" b="b" t="t" l="l"/>
            <a:pathLst>
              <a:path h="919718" w="1635053">
                <a:moveTo>
                  <a:pt x="0" y="0"/>
                </a:moveTo>
                <a:lnTo>
                  <a:pt x="1635054" y="0"/>
                </a:lnTo>
                <a:lnTo>
                  <a:pt x="1635054" y="919717"/>
                </a:lnTo>
                <a:lnTo>
                  <a:pt x="0" y="919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39601" y="4562205"/>
            <a:ext cx="4984421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6000" spc="-300">
                <a:solidFill>
                  <a:srgbClr val="E7F6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Tecnologias Utilizadas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00868" y="6808199"/>
            <a:ext cx="7233996" cy="258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7"/>
              </a:lnSpc>
            </a:pPr>
            <a:r>
              <a:rPr lang="en-US" sz="2134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O Discord é uma plataforma de comunicação ideal para mensagens, chamadas de voz e vídeo. Popular entre comunidades e gamers, oferece servidores personalizados com canais organizados, bots e integração social, promovendo interação em tempo real de forma dinâmica e acessível.</a:t>
            </a:r>
          </a:p>
          <a:p>
            <a:pPr algn="l">
              <a:lnSpc>
                <a:spcPts val="298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640572" y="6301648"/>
            <a:ext cx="256517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i="true">
                <a:solidFill>
                  <a:srgbClr val="019FEC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Discord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71437" y="2541556"/>
            <a:ext cx="7233996" cy="243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8"/>
              </a:lnSpc>
            </a:pPr>
            <a:r>
              <a:rPr lang="en-US" sz="2305">
                <a:solidFill>
                  <a:srgbClr val="015A83"/>
                </a:solidFill>
                <a:latin typeface="Sanchez"/>
                <a:ea typeface="Sanchez"/>
                <a:cs typeface="Sanchez"/>
                <a:sym typeface="Sanchez"/>
              </a:rPr>
              <a:t>O WhatsApp é um app de mensagens usado para texto, áudio, vídeo e chamadas. Simples e seguro, oferece criptografia de ponta a ponta, chats em grupo, status temporários e suporte para negócios, sendo essencial na comunicação moderna.</a:t>
            </a:r>
          </a:p>
          <a:p>
            <a:pPr algn="l">
              <a:lnSpc>
                <a:spcPts val="3228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884864" y="2043081"/>
            <a:ext cx="2565179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i="true">
                <a:solidFill>
                  <a:srgbClr val="019FEC"/>
                </a:solidFill>
                <a:latin typeface="Sanchez Italics"/>
                <a:ea typeface="Sanchez Italics"/>
                <a:cs typeface="Sanchez Italics"/>
                <a:sym typeface="Sanchez Italics"/>
              </a:rPr>
              <a:t>WhatsApp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DAGXIPsFdHY</dc:identifier>
  <dcterms:modified xsi:type="dcterms:W3CDTF">2011-08-01T06:04:30Z</dcterms:modified>
  <cp:revision>1</cp:revision>
  <dc:title>Apresentação Tecnica</dc:title>
</cp:coreProperties>
</file>